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6"/>
  </p:notesMasterIdLst>
  <p:handoutMasterIdLst>
    <p:handoutMasterId r:id="rId17"/>
  </p:handoutMasterIdLst>
  <p:sldIdLst>
    <p:sldId id="257" r:id="rId3"/>
    <p:sldId id="342" r:id="rId4"/>
    <p:sldId id="341" r:id="rId5"/>
    <p:sldId id="349" r:id="rId6"/>
    <p:sldId id="273" r:id="rId7"/>
    <p:sldId id="362" r:id="rId8"/>
    <p:sldId id="363" r:id="rId9"/>
    <p:sldId id="369" r:id="rId10"/>
    <p:sldId id="364" r:id="rId11"/>
    <p:sldId id="366" r:id="rId12"/>
    <p:sldId id="367" r:id="rId13"/>
    <p:sldId id="368" r:id="rId14"/>
    <p:sldId id="3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3B7935"/>
    <a:srgbClr val="EAE7CC"/>
    <a:srgbClr val="EAE7D2"/>
    <a:srgbClr val="D3E385"/>
    <a:srgbClr val="287CA0"/>
    <a:srgbClr val="2C3A8E"/>
    <a:srgbClr val="7CC144"/>
    <a:srgbClr val="E0F0FF"/>
    <a:srgbClr val="CCD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8" autoAdjust="0"/>
    <p:restoredTop sz="56777"/>
  </p:normalViewPr>
  <p:slideViewPr>
    <p:cSldViewPr snapToGrid="0">
      <p:cViewPr>
        <p:scale>
          <a:sx n="90" d="100"/>
          <a:sy n="90" d="100"/>
        </p:scale>
        <p:origin x="832" y="1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4" d="100"/>
          <a:sy n="64" d="100"/>
        </p:scale>
        <p:origin x="3180" y="5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797B24-7A6E-4601-9716-61EACCACC76C}"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US"/>
        </a:p>
      </dgm:t>
    </dgm:pt>
    <dgm:pt modelId="{6B0E1591-AACD-481F-A17C-933216E5F9D6}">
      <dgm:prSet phldrT="[Text]" custT="1"/>
      <dgm:spPr/>
      <dgm:t>
        <a:bodyPr/>
        <a:lstStyle/>
        <a:p>
          <a:r>
            <a:rPr lang="en-US" sz="2000" b="1" dirty="0" smtClean="0"/>
            <a:t>Vision and Existing</a:t>
          </a:r>
          <a:r>
            <a:rPr lang="en-US" sz="2000" b="1" baseline="0" dirty="0" smtClean="0"/>
            <a:t> Conditions</a:t>
          </a:r>
          <a:endParaRPr lang="en-US" sz="2000" b="1" dirty="0"/>
        </a:p>
      </dgm:t>
    </dgm:pt>
    <dgm:pt modelId="{F8F00A63-5F85-445C-8433-905C27886DE0}" type="parTrans" cxnId="{9E10491C-8A3A-45AE-8784-D6B0AF116073}">
      <dgm:prSet/>
      <dgm:spPr/>
      <dgm:t>
        <a:bodyPr/>
        <a:lstStyle/>
        <a:p>
          <a:endParaRPr lang="en-US"/>
        </a:p>
      </dgm:t>
    </dgm:pt>
    <dgm:pt modelId="{D3244EA5-A50C-41E7-9849-485D7AE60B1A}" type="sibTrans" cxnId="{9E10491C-8A3A-45AE-8784-D6B0AF116073}">
      <dgm:prSet/>
      <dgm:spPr/>
      <dgm:t>
        <a:bodyPr/>
        <a:lstStyle/>
        <a:p>
          <a:endParaRPr lang="en-US"/>
        </a:p>
      </dgm:t>
    </dgm:pt>
    <dgm:pt modelId="{BBC05462-3F07-4205-AE57-8B5DCF7E29BD}">
      <dgm:prSet phldrT="[Text]" custT="1"/>
      <dgm:spPr/>
      <dgm:t>
        <a:bodyPr/>
        <a:lstStyle/>
        <a:p>
          <a:r>
            <a:rPr lang="en-US" sz="2000" b="1" dirty="0" smtClean="0"/>
            <a:t>Draft General Plan</a:t>
          </a:r>
          <a:endParaRPr lang="en-US" sz="2000" b="1" dirty="0"/>
        </a:p>
      </dgm:t>
    </dgm:pt>
    <dgm:pt modelId="{4CF3EFA4-8108-41A7-AC49-3DFE2F190F98}" type="parTrans" cxnId="{AC078B3A-8468-4362-8A02-C3B9E77F2157}">
      <dgm:prSet/>
      <dgm:spPr/>
      <dgm:t>
        <a:bodyPr/>
        <a:lstStyle/>
        <a:p>
          <a:endParaRPr lang="en-US"/>
        </a:p>
      </dgm:t>
    </dgm:pt>
    <dgm:pt modelId="{74C340E5-AA5A-4B60-A352-2D5AFAFE2E3E}" type="sibTrans" cxnId="{AC078B3A-8468-4362-8A02-C3B9E77F2157}">
      <dgm:prSet/>
      <dgm:spPr/>
      <dgm:t>
        <a:bodyPr/>
        <a:lstStyle/>
        <a:p>
          <a:endParaRPr lang="en-US"/>
        </a:p>
      </dgm:t>
    </dgm:pt>
    <dgm:pt modelId="{8572DC4F-BF31-4A30-A01F-4FA778D9E082}">
      <dgm:prSet phldrT="[Text]" custT="1"/>
      <dgm:spPr/>
      <dgm:t>
        <a:bodyPr/>
        <a:lstStyle/>
        <a:p>
          <a:r>
            <a:rPr lang="en-US" sz="2000" b="1" dirty="0"/>
            <a:t>CEQA and Final General Plan </a:t>
          </a:r>
        </a:p>
      </dgm:t>
    </dgm:pt>
    <dgm:pt modelId="{6A7B60EE-FD69-41C4-B685-76644B0A9551}" type="parTrans" cxnId="{3A33A256-FD34-4C26-922A-26AD224AB57A}">
      <dgm:prSet/>
      <dgm:spPr/>
      <dgm:t>
        <a:bodyPr/>
        <a:lstStyle/>
        <a:p>
          <a:endParaRPr lang="en-US"/>
        </a:p>
      </dgm:t>
    </dgm:pt>
    <dgm:pt modelId="{A4EAA017-595E-47B8-AA27-34C0F75563BD}" type="sibTrans" cxnId="{3A33A256-FD34-4C26-922A-26AD224AB57A}">
      <dgm:prSet/>
      <dgm:spPr/>
      <dgm:t>
        <a:bodyPr/>
        <a:lstStyle/>
        <a:p>
          <a:endParaRPr lang="en-US"/>
        </a:p>
      </dgm:t>
    </dgm:pt>
    <dgm:pt modelId="{E4548709-27E5-46FF-81CF-977B5087CB84}" type="pres">
      <dgm:prSet presAssocID="{CE797B24-7A6E-4601-9716-61EACCACC76C}" presName="diagram" presStyleCnt="0">
        <dgm:presLayoutVars>
          <dgm:dir/>
          <dgm:animLvl val="lvl"/>
          <dgm:resizeHandles val="exact"/>
        </dgm:presLayoutVars>
      </dgm:prSet>
      <dgm:spPr/>
      <dgm:t>
        <a:bodyPr/>
        <a:lstStyle/>
        <a:p>
          <a:endParaRPr lang="en-US"/>
        </a:p>
      </dgm:t>
    </dgm:pt>
    <dgm:pt modelId="{9C5AE8EC-801E-47C1-A527-5D02F0F62A2C}" type="pres">
      <dgm:prSet presAssocID="{6B0E1591-AACD-481F-A17C-933216E5F9D6}" presName="compNode" presStyleCnt="0"/>
      <dgm:spPr/>
    </dgm:pt>
    <dgm:pt modelId="{15367641-471A-43AB-80C8-028CB14B118B}" type="pres">
      <dgm:prSet presAssocID="{6B0E1591-AACD-481F-A17C-933216E5F9D6}" presName="childRect" presStyleLbl="bgAcc1" presStyleIdx="0" presStyleCnt="3" custScaleY="183287">
        <dgm:presLayoutVars>
          <dgm:bulletEnabled val="1"/>
        </dgm:presLayoutVars>
      </dgm:prSet>
      <dgm:spPr/>
    </dgm:pt>
    <dgm:pt modelId="{9B31F35D-0175-4555-9B8A-A63655CCEFF3}" type="pres">
      <dgm:prSet presAssocID="{6B0E1591-AACD-481F-A17C-933216E5F9D6}" presName="parentText" presStyleLbl="node1" presStyleIdx="0" presStyleCnt="0">
        <dgm:presLayoutVars>
          <dgm:chMax val="0"/>
          <dgm:bulletEnabled val="1"/>
        </dgm:presLayoutVars>
      </dgm:prSet>
      <dgm:spPr/>
      <dgm:t>
        <a:bodyPr/>
        <a:lstStyle/>
        <a:p>
          <a:endParaRPr lang="en-US"/>
        </a:p>
      </dgm:t>
    </dgm:pt>
    <dgm:pt modelId="{4EEA7473-3B30-4A4D-B6EE-4A276EEB68EA}" type="pres">
      <dgm:prSet presAssocID="{6B0E1591-AACD-481F-A17C-933216E5F9D6}" presName="parentRect" presStyleLbl="alignNode1" presStyleIdx="0" presStyleCnt="3"/>
      <dgm:spPr/>
      <dgm:t>
        <a:bodyPr/>
        <a:lstStyle/>
        <a:p>
          <a:endParaRPr lang="en-US"/>
        </a:p>
      </dgm:t>
    </dgm:pt>
    <dgm:pt modelId="{A297253F-FD14-4E31-96BE-FB8D4D89AF32}" type="pres">
      <dgm:prSet presAssocID="{6B0E1591-AACD-481F-A17C-933216E5F9D6}" presName="adorn" presStyleLbl="fgAccFollowNode1" presStyleIdx="0" presStyleCnt="3" custScaleX="122940" custScaleY="122940" custLinFactNeighborX="12991" custLinFactNeighborY="-1200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68FA5D80-C40E-44DE-8ECC-4B62B7E615D6}" type="pres">
      <dgm:prSet presAssocID="{D3244EA5-A50C-41E7-9849-485D7AE60B1A}" presName="sibTrans" presStyleLbl="sibTrans2D1" presStyleIdx="0" presStyleCnt="0"/>
      <dgm:spPr/>
      <dgm:t>
        <a:bodyPr/>
        <a:lstStyle/>
        <a:p>
          <a:endParaRPr lang="en-US"/>
        </a:p>
      </dgm:t>
    </dgm:pt>
    <dgm:pt modelId="{FEFE73A2-2977-440B-8648-F3B456B3921A}" type="pres">
      <dgm:prSet presAssocID="{BBC05462-3F07-4205-AE57-8B5DCF7E29BD}" presName="compNode" presStyleCnt="0"/>
      <dgm:spPr/>
    </dgm:pt>
    <dgm:pt modelId="{4A787F3A-477E-4D3A-8DF9-2D52256814BF}" type="pres">
      <dgm:prSet presAssocID="{BBC05462-3F07-4205-AE57-8B5DCF7E29BD}" presName="childRect" presStyleLbl="bgAcc1" presStyleIdx="1" presStyleCnt="3" custScaleY="183287">
        <dgm:presLayoutVars>
          <dgm:bulletEnabled val="1"/>
        </dgm:presLayoutVars>
      </dgm:prSet>
      <dgm:spPr/>
    </dgm:pt>
    <dgm:pt modelId="{C1B0B293-7A02-428C-955D-53E622B84280}" type="pres">
      <dgm:prSet presAssocID="{BBC05462-3F07-4205-AE57-8B5DCF7E29BD}" presName="parentText" presStyleLbl="node1" presStyleIdx="0" presStyleCnt="0">
        <dgm:presLayoutVars>
          <dgm:chMax val="0"/>
          <dgm:bulletEnabled val="1"/>
        </dgm:presLayoutVars>
      </dgm:prSet>
      <dgm:spPr/>
      <dgm:t>
        <a:bodyPr/>
        <a:lstStyle/>
        <a:p>
          <a:endParaRPr lang="en-US"/>
        </a:p>
      </dgm:t>
    </dgm:pt>
    <dgm:pt modelId="{F8B3CFCD-4ACC-47D1-B282-BC3F482BA0E1}" type="pres">
      <dgm:prSet presAssocID="{BBC05462-3F07-4205-AE57-8B5DCF7E29BD}" presName="parentRect" presStyleLbl="alignNode1" presStyleIdx="1" presStyleCnt="3" custScaleX="89450" custLinFactNeighborX="-5158"/>
      <dgm:spPr/>
      <dgm:t>
        <a:bodyPr/>
        <a:lstStyle/>
        <a:p>
          <a:endParaRPr lang="en-US"/>
        </a:p>
      </dgm:t>
    </dgm:pt>
    <dgm:pt modelId="{89FB5461-1FA1-4ED9-ABF4-EB26F351D28B}" type="pres">
      <dgm:prSet presAssocID="{BBC05462-3F07-4205-AE57-8B5DCF7E29BD}" presName="adorn" presStyleLbl="fgAccFollowNode1" presStyleIdx="1" presStyleCnt="3" custScaleX="122940" custScaleY="122940" custLinFactNeighborX="9952" custLinFactNeighborY="-1091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A251EAAB-D7F3-4522-9D67-4E7028E26F21}" type="pres">
      <dgm:prSet presAssocID="{74C340E5-AA5A-4B60-A352-2D5AFAFE2E3E}" presName="sibTrans" presStyleLbl="sibTrans2D1" presStyleIdx="0" presStyleCnt="0"/>
      <dgm:spPr/>
      <dgm:t>
        <a:bodyPr/>
        <a:lstStyle/>
        <a:p>
          <a:endParaRPr lang="en-US"/>
        </a:p>
      </dgm:t>
    </dgm:pt>
    <dgm:pt modelId="{C5DA0495-642B-4B73-A09C-12370B2F660D}" type="pres">
      <dgm:prSet presAssocID="{8572DC4F-BF31-4A30-A01F-4FA778D9E082}" presName="compNode" presStyleCnt="0"/>
      <dgm:spPr/>
    </dgm:pt>
    <dgm:pt modelId="{7AF88955-0F0C-4933-ABA4-FBC9CE8F8A3D}" type="pres">
      <dgm:prSet presAssocID="{8572DC4F-BF31-4A30-A01F-4FA778D9E082}" presName="childRect" presStyleLbl="bgAcc1" presStyleIdx="2" presStyleCnt="3" custScaleY="183287">
        <dgm:presLayoutVars>
          <dgm:bulletEnabled val="1"/>
        </dgm:presLayoutVars>
      </dgm:prSet>
      <dgm:spPr/>
    </dgm:pt>
    <dgm:pt modelId="{3B680721-E1C3-4532-B3F4-F8D62CD37DB1}" type="pres">
      <dgm:prSet presAssocID="{8572DC4F-BF31-4A30-A01F-4FA778D9E082}" presName="parentText" presStyleLbl="node1" presStyleIdx="0" presStyleCnt="0">
        <dgm:presLayoutVars>
          <dgm:chMax val="0"/>
          <dgm:bulletEnabled val="1"/>
        </dgm:presLayoutVars>
      </dgm:prSet>
      <dgm:spPr/>
      <dgm:t>
        <a:bodyPr/>
        <a:lstStyle/>
        <a:p>
          <a:endParaRPr lang="en-US"/>
        </a:p>
      </dgm:t>
    </dgm:pt>
    <dgm:pt modelId="{6BEB7C14-09FF-4C93-A202-5B0C4EF0C669}" type="pres">
      <dgm:prSet presAssocID="{8572DC4F-BF31-4A30-A01F-4FA778D9E082}" presName="parentRect" presStyleLbl="alignNode1" presStyleIdx="2" presStyleCnt="3"/>
      <dgm:spPr/>
      <dgm:t>
        <a:bodyPr/>
        <a:lstStyle/>
        <a:p>
          <a:endParaRPr lang="en-US"/>
        </a:p>
      </dgm:t>
    </dgm:pt>
    <dgm:pt modelId="{0E2B3ADB-369F-423D-9937-E153514B7B08}" type="pres">
      <dgm:prSet presAssocID="{8572DC4F-BF31-4A30-A01F-4FA778D9E082}" presName="adorn" presStyleLbl="fgAccFollowNode1" presStyleIdx="2" presStyleCnt="3" custScaleX="122940" custScaleY="122940" custLinFactNeighborX="6914" custLinFactNeighborY="-1200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Lst>
  <dgm:cxnLst>
    <dgm:cxn modelId="{C9EC8C01-88BE-41A2-879A-133FF95361BF}" type="presOf" srcId="{6B0E1591-AACD-481F-A17C-933216E5F9D6}" destId="{9B31F35D-0175-4555-9B8A-A63655CCEFF3}" srcOrd="0" destOrd="0" presId="urn:microsoft.com/office/officeart/2005/8/layout/bList2"/>
    <dgm:cxn modelId="{DF7644A4-B37E-4CFB-AD1D-9F06E2D69F75}" type="presOf" srcId="{74C340E5-AA5A-4B60-A352-2D5AFAFE2E3E}" destId="{A251EAAB-D7F3-4522-9D67-4E7028E26F21}" srcOrd="0" destOrd="0" presId="urn:microsoft.com/office/officeart/2005/8/layout/bList2"/>
    <dgm:cxn modelId="{75063149-8765-4980-99B3-02C73E340969}" type="presOf" srcId="{8572DC4F-BF31-4A30-A01F-4FA778D9E082}" destId="{3B680721-E1C3-4532-B3F4-F8D62CD37DB1}" srcOrd="0" destOrd="0" presId="urn:microsoft.com/office/officeart/2005/8/layout/bList2"/>
    <dgm:cxn modelId="{E1B33B5E-8270-4E68-9980-1A03FB7D9E6D}" type="presOf" srcId="{D3244EA5-A50C-41E7-9849-485D7AE60B1A}" destId="{68FA5D80-C40E-44DE-8ECC-4B62B7E615D6}" srcOrd="0" destOrd="0" presId="urn:microsoft.com/office/officeart/2005/8/layout/bList2"/>
    <dgm:cxn modelId="{865F9005-656D-4788-8CA6-6CD3E0CABF39}" type="presOf" srcId="{6B0E1591-AACD-481F-A17C-933216E5F9D6}" destId="{4EEA7473-3B30-4A4D-B6EE-4A276EEB68EA}" srcOrd="1" destOrd="0" presId="urn:microsoft.com/office/officeart/2005/8/layout/bList2"/>
    <dgm:cxn modelId="{9E10491C-8A3A-45AE-8784-D6B0AF116073}" srcId="{CE797B24-7A6E-4601-9716-61EACCACC76C}" destId="{6B0E1591-AACD-481F-A17C-933216E5F9D6}" srcOrd="0" destOrd="0" parTransId="{F8F00A63-5F85-445C-8433-905C27886DE0}" sibTransId="{D3244EA5-A50C-41E7-9849-485D7AE60B1A}"/>
    <dgm:cxn modelId="{3A33A256-FD34-4C26-922A-26AD224AB57A}" srcId="{CE797B24-7A6E-4601-9716-61EACCACC76C}" destId="{8572DC4F-BF31-4A30-A01F-4FA778D9E082}" srcOrd="2" destOrd="0" parTransId="{6A7B60EE-FD69-41C4-B685-76644B0A9551}" sibTransId="{A4EAA017-595E-47B8-AA27-34C0F75563BD}"/>
    <dgm:cxn modelId="{688C8D3D-2163-4A72-B549-8A11D532C7FD}" type="presOf" srcId="{BBC05462-3F07-4205-AE57-8B5DCF7E29BD}" destId="{F8B3CFCD-4ACC-47D1-B282-BC3F482BA0E1}" srcOrd="1" destOrd="0" presId="urn:microsoft.com/office/officeart/2005/8/layout/bList2"/>
    <dgm:cxn modelId="{AC078B3A-8468-4362-8A02-C3B9E77F2157}" srcId="{CE797B24-7A6E-4601-9716-61EACCACC76C}" destId="{BBC05462-3F07-4205-AE57-8B5DCF7E29BD}" srcOrd="1" destOrd="0" parTransId="{4CF3EFA4-8108-41A7-AC49-3DFE2F190F98}" sibTransId="{74C340E5-AA5A-4B60-A352-2D5AFAFE2E3E}"/>
    <dgm:cxn modelId="{4324EC73-114E-4401-BC27-C701973E3778}" type="presOf" srcId="{CE797B24-7A6E-4601-9716-61EACCACC76C}" destId="{E4548709-27E5-46FF-81CF-977B5087CB84}" srcOrd="0" destOrd="0" presId="urn:microsoft.com/office/officeart/2005/8/layout/bList2"/>
    <dgm:cxn modelId="{35EEC9A8-63CD-4424-AAC5-191A1E7F4211}" type="presOf" srcId="{BBC05462-3F07-4205-AE57-8B5DCF7E29BD}" destId="{C1B0B293-7A02-428C-955D-53E622B84280}" srcOrd="0" destOrd="0" presId="urn:microsoft.com/office/officeart/2005/8/layout/bList2"/>
    <dgm:cxn modelId="{823F6A87-9F9E-44DB-A418-9FF85C9FDEA4}" type="presOf" srcId="{8572DC4F-BF31-4A30-A01F-4FA778D9E082}" destId="{6BEB7C14-09FF-4C93-A202-5B0C4EF0C669}" srcOrd="1" destOrd="0" presId="urn:microsoft.com/office/officeart/2005/8/layout/bList2"/>
    <dgm:cxn modelId="{BBA3204F-B4FD-432E-9A3F-40F1A0B30512}" type="presParOf" srcId="{E4548709-27E5-46FF-81CF-977B5087CB84}" destId="{9C5AE8EC-801E-47C1-A527-5D02F0F62A2C}" srcOrd="0" destOrd="0" presId="urn:microsoft.com/office/officeart/2005/8/layout/bList2"/>
    <dgm:cxn modelId="{BBC6AF89-797D-4278-92A8-139EFE0E71A8}" type="presParOf" srcId="{9C5AE8EC-801E-47C1-A527-5D02F0F62A2C}" destId="{15367641-471A-43AB-80C8-028CB14B118B}" srcOrd="0" destOrd="0" presId="urn:microsoft.com/office/officeart/2005/8/layout/bList2"/>
    <dgm:cxn modelId="{90B38972-2FC9-4797-BDA4-C0FC88FB7427}" type="presParOf" srcId="{9C5AE8EC-801E-47C1-A527-5D02F0F62A2C}" destId="{9B31F35D-0175-4555-9B8A-A63655CCEFF3}" srcOrd="1" destOrd="0" presId="urn:microsoft.com/office/officeart/2005/8/layout/bList2"/>
    <dgm:cxn modelId="{C56BB746-29E5-4526-80B3-14FA686AA33E}" type="presParOf" srcId="{9C5AE8EC-801E-47C1-A527-5D02F0F62A2C}" destId="{4EEA7473-3B30-4A4D-B6EE-4A276EEB68EA}" srcOrd="2" destOrd="0" presId="urn:microsoft.com/office/officeart/2005/8/layout/bList2"/>
    <dgm:cxn modelId="{A5619F9F-A4D2-490A-8399-9DA79ACB088F}" type="presParOf" srcId="{9C5AE8EC-801E-47C1-A527-5D02F0F62A2C}" destId="{A297253F-FD14-4E31-96BE-FB8D4D89AF32}" srcOrd="3" destOrd="0" presId="urn:microsoft.com/office/officeart/2005/8/layout/bList2"/>
    <dgm:cxn modelId="{09FBE2EA-C50D-4E89-B5BA-0ADD48DF3F1C}" type="presParOf" srcId="{E4548709-27E5-46FF-81CF-977B5087CB84}" destId="{68FA5D80-C40E-44DE-8ECC-4B62B7E615D6}" srcOrd="1" destOrd="0" presId="urn:microsoft.com/office/officeart/2005/8/layout/bList2"/>
    <dgm:cxn modelId="{136F68C5-5341-4C76-8256-D099EE5C0AE0}" type="presParOf" srcId="{E4548709-27E5-46FF-81CF-977B5087CB84}" destId="{FEFE73A2-2977-440B-8648-F3B456B3921A}" srcOrd="2" destOrd="0" presId="urn:microsoft.com/office/officeart/2005/8/layout/bList2"/>
    <dgm:cxn modelId="{C6862EB9-2FED-4BFE-AB4B-356761078994}" type="presParOf" srcId="{FEFE73A2-2977-440B-8648-F3B456B3921A}" destId="{4A787F3A-477E-4D3A-8DF9-2D52256814BF}" srcOrd="0" destOrd="0" presId="urn:microsoft.com/office/officeart/2005/8/layout/bList2"/>
    <dgm:cxn modelId="{70992617-EE0A-4870-991A-91131B9ED25F}" type="presParOf" srcId="{FEFE73A2-2977-440B-8648-F3B456B3921A}" destId="{C1B0B293-7A02-428C-955D-53E622B84280}" srcOrd="1" destOrd="0" presId="urn:microsoft.com/office/officeart/2005/8/layout/bList2"/>
    <dgm:cxn modelId="{9C86C0A2-4C5C-478F-874B-5F76AFD570EC}" type="presParOf" srcId="{FEFE73A2-2977-440B-8648-F3B456B3921A}" destId="{F8B3CFCD-4ACC-47D1-B282-BC3F482BA0E1}" srcOrd="2" destOrd="0" presId="urn:microsoft.com/office/officeart/2005/8/layout/bList2"/>
    <dgm:cxn modelId="{521D1C94-A2DC-4679-BC9D-F3B50F47D5E2}" type="presParOf" srcId="{FEFE73A2-2977-440B-8648-F3B456B3921A}" destId="{89FB5461-1FA1-4ED9-ABF4-EB26F351D28B}" srcOrd="3" destOrd="0" presId="urn:microsoft.com/office/officeart/2005/8/layout/bList2"/>
    <dgm:cxn modelId="{2FDC938E-EC10-4040-99FE-4C636CEA9FE0}" type="presParOf" srcId="{E4548709-27E5-46FF-81CF-977B5087CB84}" destId="{A251EAAB-D7F3-4522-9D67-4E7028E26F21}" srcOrd="3" destOrd="0" presId="urn:microsoft.com/office/officeart/2005/8/layout/bList2"/>
    <dgm:cxn modelId="{69632562-8613-48F5-8872-877A65354575}" type="presParOf" srcId="{E4548709-27E5-46FF-81CF-977B5087CB84}" destId="{C5DA0495-642B-4B73-A09C-12370B2F660D}" srcOrd="4" destOrd="0" presId="urn:microsoft.com/office/officeart/2005/8/layout/bList2"/>
    <dgm:cxn modelId="{95B63582-79C9-4BEF-B577-00AD2F854C58}" type="presParOf" srcId="{C5DA0495-642B-4B73-A09C-12370B2F660D}" destId="{7AF88955-0F0C-4933-ABA4-FBC9CE8F8A3D}" srcOrd="0" destOrd="0" presId="urn:microsoft.com/office/officeart/2005/8/layout/bList2"/>
    <dgm:cxn modelId="{DCD2F69A-9640-49C9-9404-E8E1D774639D}" type="presParOf" srcId="{C5DA0495-642B-4B73-A09C-12370B2F660D}" destId="{3B680721-E1C3-4532-B3F4-F8D62CD37DB1}" srcOrd="1" destOrd="0" presId="urn:microsoft.com/office/officeart/2005/8/layout/bList2"/>
    <dgm:cxn modelId="{D9B08619-7748-4CE1-9876-AFFF87E6F0EE}" type="presParOf" srcId="{C5DA0495-642B-4B73-A09C-12370B2F660D}" destId="{6BEB7C14-09FF-4C93-A202-5B0C4EF0C669}" srcOrd="2" destOrd="0" presId="urn:microsoft.com/office/officeart/2005/8/layout/bList2"/>
    <dgm:cxn modelId="{3480EA0F-AE4C-4D1B-AD1A-CA56A0CA97E6}" type="presParOf" srcId="{C5DA0495-642B-4B73-A09C-12370B2F660D}" destId="{0E2B3ADB-369F-423D-9937-E153514B7B0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E3B8D2-BAE1-5F44-B752-5B9F489F8279}"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US"/>
        </a:p>
      </dgm:t>
    </dgm:pt>
    <dgm:pt modelId="{3C4D9C71-ECB5-A149-A532-6D5F298BE8BD}">
      <dgm:prSet phldrT="[Text]"/>
      <dgm:spPr>
        <a:solidFill>
          <a:schemeClr val="accent1"/>
        </a:solidFill>
      </dgm:spPr>
      <dgm:t>
        <a:bodyPr lIns="182880"/>
        <a:lstStyle/>
        <a:p>
          <a:pPr algn="l" eaLnBrk="1" latinLnBrk="0"/>
          <a:r>
            <a:rPr lang="en-US" b="1" dirty="0"/>
            <a:t>City Council Kick-off/Visioning Workshops </a:t>
          </a:r>
        </a:p>
      </dgm:t>
    </dgm:pt>
    <dgm:pt modelId="{33D2EA8E-449A-344D-97A3-930DEB607AD8}" type="parTrans" cxnId="{332824E1-056E-5E47-AF55-EF53E5379D95}">
      <dgm:prSet/>
      <dgm:spPr/>
      <dgm:t>
        <a:bodyPr/>
        <a:lstStyle/>
        <a:p>
          <a:endParaRPr lang="en-US"/>
        </a:p>
      </dgm:t>
    </dgm:pt>
    <dgm:pt modelId="{D1E35710-DF88-104B-A2BF-5B76852CFC3D}" type="sibTrans" cxnId="{332824E1-056E-5E47-AF55-EF53E5379D95}">
      <dgm:prSet/>
      <dgm:spPr/>
      <dgm:t>
        <a:bodyPr/>
        <a:lstStyle/>
        <a:p>
          <a:endParaRPr lang="en-US"/>
        </a:p>
      </dgm:t>
    </dgm:pt>
    <dgm:pt modelId="{01776E2A-4D17-8D4F-B1FE-9665BCE892B7}">
      <dgm:prSet phldrT="[Text]"/>
      <dgm:spPr/>
      <dgm:t>
        <a:bodyPr lIns="182880"/>
        <a:lstStyle/>
        <a:p>
          <a:pPr algn="l"/>
          <a:r>
            <a:rPr lang="en-US" dirty="0" smtClean="0"/>
            <a:t>May/June </a:t>
          </a:r>
          <a:r>
            <a:rPr lang="en-US" dirty="0"/>
            <a:t>2019</a:t>
          </a:r>
        </a:p>
      </dgm:t>
    </dgm:pt>
    <dgm:pt modelId="{B6675ED0-8042-2644-9B73-F5B8C2B7D3EF}" type="parTrans" cxnId="{A6A41B4B-EB7F-EA44-B95B-4018EAE6DEA6}">
      <dgm:prSet/>
      <dgm:spPr/>
      <dgm:t>
        <a:bodyPr/>
        <a:lstStyle/>
        <a:p>
          <a:endParaRPr lang="en-US"/>
        </a:p>
      </dgm:t>
    </dgm:pt>
    <dgm:pt modelId="{C311E074-4EFD-E142-A9F7-956985787E62}" type="sibTrans" cxnId="{A6A41B4B-EB7F-EA44-B95B-4018EAE6DEA6}">
      <dgm:prSet/>
      <dgm:spPr/>
      <dgm:t>
        <a:bodyPr/>
        <a:lstStyle/>
        <a:p>
          <a:endParaRPr lang="en-US"/>
        </a:p>
      </dgm:t>
    </dgm:pt>
    <dgm:pt modelId="{6F10E063-FFE4-644D-B985-583C3CAA9941}">
      <dgm:prSet phldrT="[Text]"/>
      <dgm:spPr>
        <a:solidFill>
          <a:schemeClr val="accent2"/>
        </a:solidFill>
      </dgm:spPr>
      <dgm:t>
        <a:bodyPr lIns="182880"/>
        <a:lstStyle/>
        <a:p>
          <a:pPr algn="l"/>
          <a:r>
            <a:rPr lang="en-US" b="1" dirty="0" smtClean="0"/>
            <a:t>Vision</a:t>
          </a:r>
          <a:r>
            <a:rPr lang="en-US" b="1" baseline="0" dirty="0" smtClean="0"/>
            <a:t> &amp; Opportunities White Paper</a:t>
          </a:r>
          <a:endParaRPr lang="en-US" b="1" dirty="0"/>
        </a:p>
      </dgm:t>
    </dgm:pt>
    <dgm:pt modelId="{C3B2BB85-33C3-6947-8460-CA4B013385D1}" type="parTrans" cxnId="{DA6D4246-33CA-1A4E-8082-44C517972BD7}">
      <dgm:prSet/>
      <dgm:spPr/>
      <dgm:t>
        <a:bodyPr/>
        <a:lstStyle/>
        <a:p>
          <a:endParaRPr lang="en-US"/>
        </a:p>
      </dgm:t>
    </dgm:pt>
    <dgm:pt modelId="{D3C5F6BB-3C40-5C46-8258-C6D76D845B16}" type="sibTrans" cxnId="{DA6D4246-33CA-1A4E-8082-44C517972BD7}">
      <dgm:prSet/>
      <dgm:spPr/>
      <dgm:t>
        <a:bodyPr/>
        <a:lstStyle/>
        <a:p>
          <a:endParaRPr lang="en-US"/>
        </a:p>
      </dgm:t>
    </dgm:pt>
    <dgm:pt modelId="{F0D02B1D-FBAD-5E47-82A5-DE264DEA7393}">
      <dgm:prSet phldrT="[Text]"/>
      <dgm:spPr/>
      <dgm:t>
        <a:bodyPr lIns="182880"/>
        <a:lstStyle/>
        <a:p>
          <a:pPr algn="l"/>
          <a:r>
            <a:rPr lang="en-US" dirty="0" smtClean="0"/>
            <a:t>August </a:t>
          </a:r>
          <a:r>
            <a:rPr lang="en-US" dirty="0"/>
            <a:t>2019</a:t>
          </a:r>
        </a:p>
      </dgm:t>
    </dgm:pt>
    <dgm:pt modelId="{0964BFDE-B597-D34C-BAF0-9D0336809B2E}" type="parTrans" cxnId="{1EA99686-A4C2-1A4C-A042-50D00F645086}">
      <dgm:prSet/>
      <dgm:spPr/>
      <dgm:t>
        <a:bodyPr/>
        <a:lstStyle/>
        <a:p>
          <a:endParaRPr lang="en-US"/>
        </a:p>
      </dgm:t>
    </dgm:pt>
    <dgm:pt modelId="{9792BBEC-5F6A-9043-A34C-B798B7610DDF}" type="sibTrans" cxnId="{1EA99686-A4C2-1A4C-A042-50D00F645086}">
      <dgm:prSet/>
      <dgm:spPr/>
      <dgm:t>
        <a:bodyPr/>
        <a:lstStyle/>
        <a:p>
          <a:endParaRPr lang="en-US"/>
        </a:p>
      </dgm:t>
    </dgm:pt>
    <dgm:pt modelId="{B6591E43-C6CA-9F47-BA3D-E477F03972EA}">
      <dgm:prSet phldrT="[Text]" custT="1"/>
      <dgm:spPr>
        <a:solidFill>
          <a:schemeClr val="accent3"/>
        </a:solidFill>
        <a:ln>
          <a:solidFill>
            <a:schemeClr val="accent3"/>
          </a:solidFill>
        </a:ln>
      </dgm:spPr>
      <dgm:t>
        <a:bodyPr lIns="182880"/>
        <a:lstStyle/>
        <a:p>
          <a:pPr marL="642938" indent="-627063" algn="l">
            <a:spcAft>
              <a:spcPts val="400"/>
            </a:spcAft>
            <a:tabLst/>
          </a:pPr>
          <a:r>
            <a:rPr lang="en-US" sz="2600" b="1" dirty="0" smtClean="0"/>
            <a:t>Vision: Overall Update</a:t>
          </a:r>
          <a:br>
            <a:rPr lang="en-US" sz="2600" b="1" dirty="0" smtClean="0"/>
          </a:br>
          <a:r>
            <a:rPr lang="en-US" sz="2400" b="0" dirty="0" smtClean="0"/>
            <a:t>White Paper/City Council</a:t>
          </a:r>
          <a:r>
            <a:rPr lang="en-US" sz="2400" b="0" baseline="0" dirty="0" smtClean="0"/>
            <a:t> Work Session #1</a:t>
          </a:r>
          <a:endParaRPr lang="en-US" sz="2400" b="0" dirty="0"/>
        </a:p>
      </dgm:t>
    </dgm:pt>
    <dgm:pt modelId="{093C3E7C-7709-C443-8373-1E3C4E243F6D}" type="parTrans" cxnId="{50631960-9F4A-B445-B399-E143CFB04671}">
      <dgm:prSet/>
      <dgm:spPr/>
      <dgm:t>
        <a:bodyPr/>
        <a:lstStyle/>
        <a:p>
          <a:endParaRPr lang="en-US"/>
        </a:p>
      </dgm:t>
    </dgm:pt>
    <dgm:pt modelId="{B81E7A18-A185-2740-8F10-C6FB2781B2AD}" type="sibTrans" cxnId="{50631960-9F4A-B445-B399-E143CFB04671}">
      <dgm:prSet/>
      <dgm:spPr/>
      <dgm:t>
        <a:bodyPr/>
        <a:lstStyle/>
        <a:p>
          <a:endParaRPr lang="en-US"/>
        </a:p>
      </dgm:t>
    </dgm:pt>
    <dgm:pt modelId="{9751BCB3-13DC-A24D-964A-F2266D7352DF}">
      <dgm:prSet phldrT="[Text]"/>
      <dgm:spPr/>
      <dgm:t>
        <a:bodyPr lIns="182880"/>
        <a:lstStyle/>
        <a:p>
          <a:pPr algn="l"/>
          <a:r>
            <a:rPr lang="en-US" dirty="0" smtClean="0"/>
            <a:t>September </a:t>
          </a:r>
          <a:r>
            <a:rPr lang="en-US" dirty="0"/>
            <a:t>2019</a:t>
          </a:r>
        </a:p>
      </dgm:t>
    </dgm:pt>
    <dgm:pt modelId="{19B2FAA1-7105-8646-A324-17E2A7B0EEFA}" type="parTrans" cxnId="{958C0A57-255F-234F-8F83-EC9F757486B6}">
      <dgm:prSet/>
      <dgm:spPr/>
      <dgm:t>
        <a:bodyPr/>
        <a:lstStyle/>
        <a:p>
          <a:endParaRPr lang="en-US"/>
        </a:p>
      </dgm:t>
    </dgm:pt>
    <dgm:pt modelId="{2E1D769E-6F00-724C-B1DF-B9CA17E19CB4}" type="sibTrans" cxnId="{958C0A57-255F-234F-8F83-EC9F757486B6}">
      <dgm:prSet/>
      <dgm:spPr/>
      <dgm:t>
        <a:bodyPr/>
        <a:lstStyle/>
        <a:p>
          <a:endParaRPr lang="en-US"/>
        </a:p>
      </dgm:t>
    </dgm:pt>
    <dgm:pt modelId="{47C863E4-9957-BA48-A40B-8E5391C400C0}">
      <dgm:prSet phldrT="[Text]" custT="1"/>
      <dgm:spPr>
        <a:solidFill>
          <a:schemeClr val="accent4"/>
        </a:solidFill>
      </dgm:spPr>
      <dgm:t>
        <a:bodyPr lIns="182880"/>
        <a:lstStyle/>
        <a:p>
          <a:pPr algn="l">
            <a:spcAft>
              <a:spcPts val="400"/>
            </a:spcAft>
          </a:pPr>
          <a:r>
            <a:rPr lang="en-US" sz="2600" b="1" dirty="0" smtClean="0"/>
            <a:t>Environmental Justice/Climate Change</a:t>
          </a:r>
          <a:endParaRPr lang="en-US" sz="2600" b="1" baseline="0" dirty="0" smtClean="0"/>
        </a:p>
        <a:p>
          <a:pPr marL="642938" indent="0" algn="l">
            <a:spcAft>
              <a:spcPts val="400"/>
            </a:spcAft>
            <a:tabLst/>
          </a:pPr>
          <a:r>
            <a:rPr lang="en-US" sz="2400" b="0" baseline="0" dirty="0" smtClean="0"/>
            <a:t>White Paper/City Council Work Session #2</a:t>
          </a:r>
          <a:endParaRPr lang="en-US" sz="2400" b="0" dirty="0"/>
        </a:p>
      </dgm:t>
    </dgm:pt>
    <dgm:pt modelId="{1317329C-B590-F74E-A5DD-012789B370BF}" type="parTrans" cxnId="{A11AD2E1-D76F-8D4B-8F22-BC456030AC86}">
      <dgm:prSet/>
      <dgm:spPr/>
      <dgm:t>
        <a:bodyPr/>
        <a:lstStyle/>
        <a:p>
          <a:endParaRPr lang="en-US"/>
        </a:p>
      </dgm:t>
    </dgm:pt>
    <dgm:pt modelId="{EE429E5F-5DE2-5B44-9295-494926613ED4}" type="sibTrans" cxnId="{A11AD2E1-D76F-8D4B-8F22-BC456030AC86}">
      <dgm:prSet/>
      <dgm:spPr/>
      <dgm:t>
        <a:bodyPr/>
        <a:lstStyle/>
        <a:p>
          <a:endParaRPr lang="en-US"/>
        </a:p>
      </dgm:t>
    </dgm:pt>
    <dgm:pt modelId="{307D1B68-8D42-C548-B691-1E81BA25DF48}">
      <dgm:prSet phldrT="[Text]"/>
      <dgm:spPr/>
      <dgm:t>
        <a:bodyPr lIns="182880"/>
        <a:lstStyle/>
        <a:p>
          <a:pPr algn="l"/>
          <a:r>
            <a:rPr lang="en-US" dirty="0" smtClean="0"/>
            <a:t>October </a:t>
          </a:r>
          <a:r>
            <a:rPr lang="en-US" dirty="0"/>
            <a:t>2019</a:t>
          </a:r>
        </a:p>
      </dgm:t>
    </dgm:pt>
    <dgm:pt modelId="{ED7532F1-6C97-E14E-8D8D-9520A3A52F2A}" type="parTrans" cxnId="{052E1847-2E68-3644-B551-7C833B36A7CD}">
      <dgm:prSet/>
      <dgm:spPr/>
      <dgm:t>
        <a:bodyPr/>
        <a:lstStyle/>
        <a:p>
          <a:endParaRPr lang="en-US"/>
        </a:p>
      </dgm:t>
    </dgm:pt>
    <dgm:pt modelId="{9B0BA0A6-3EE6-A449-8D55-328A529287B9}" type="sibTrans" cxnId="{052E1847-2E68-3644-B551-7C833B36A7CD}">
      <dgm:prSet/>
      <dgm:spPr/>
      <dgm:t>
        <a:bodyPr/>
        <a:lstStyle/>
        <a:p>
          <a:endParaRPr lang="en-US"/>
        </a:p>
      </dgm:t>
    </dgm:pt>
    <dgm:pt modelId="{189AB725-CBE1-3F41-8366-177BA9BEDAD0}">
      <dgm:prSet phldrT="[Text]" custT="1"/>
      <dgm:spPr>
        <a:solidFill>
          <a:schemeClr val="accent5"/>
        </a:solidFill>
      </dgm:spPr>
      <dgm:t>
        <a:bodyPr lIns="182880"/>
        <a:lstStyle/>
        <a:p>
          <a:pPr algn="l">
            <a:spcAft>
              <a:spcPts val="400"/>
            </a:spcAft>
          </a:pPr>
          <a:r>
            <a:rPr lang="en-US" sz="2600" b="1" dirty="0" smtClean="0"/>
            <a:t>Mobility </a:t>
          </a:r>
        </a:p>
        <a:p>
          <a:pPr marL="642938" indent="0" algn="l">
            <a:spcAft>
              <a:spcPts val="400"/>
            </a:spcAft>
            <a:tabLst/>
          </a:pPr>
          <a:r>
            <a:rPr lang="en-US" sz="2400" b="0" dirty="0" smtClean="0"/>
            <a:t>White Paper/City Council Work Session #3</a:t>
          </a:r>
          <a:endParaRPr lang="en-US" sz="2400" b="0" dirty="0"/>
        </a:p>
      </dgm:t>
    </dgm:pt>
    <dgm:pt modelId="{B320F926-C74B-9048-9222-ECAAF34FA0BF}" type="parTrans" cxnId="{E699BE07-FB12-DC49-8193-ABC8DAF70D80}">
      <dgm:prSet/>
      <dgm:spPr/>
      <dgm:t>
        <a:bodyPr/>
        <a:lstStyle/>
        <a:p>
          <a:endParaRPr lang="en-US"/>
        </a:p>
      </dgm:t>
    </dgm:pt>
    <dgm:pt modelId="{5F2FD3A6-DD38-EF4A-B2D7-EEA5C3E20E97}" type="sibTrans" cxnId="{E699BE07-FB12-DC49-8193-ABC8DAF70D80}">
      <dgm:prSet/>
      <dgm:spPr/>
      <dgm:t>
        <a:bodyPr/>
        <a:lstStyle/>
        <a:p>
          <a:endParaRPr lang="en-US"/>
        </a:p>
      </dgm:t>
    </dgm:pt>
    <dgm:pt modelId="{3F5CDE6D-4DD4-0645-985B-B41CE387364E}">
      <dgm:prSet phldrT="[Text]" custT="1"/>
      <dgm:spPr/>
      <dgm:t>
        <a:bodyPr lIns="182880"/>
        <a:lstStyle/>
        <a:p>
          <a:pPr algn="l"/>
          <a:r>
            <a:rPr lang="en-US" sz="2900" dirty="0" smtClean="0"/>
            <a:t>December </a:t>
          </a:r>
          <a:r>
            <a:rPr lang="en-US" sz="2900" dirty="0" smtClean="0"/>
            <a:t>2019</a:t>
          </a:r>
          <a:endParaRPr lang="en-US" sz="2900" dirty="0"/>
        </a:p>
      </dgm:t>
    </dgm:pt>
    <dgm:pt modelId="{9CBB01DD-85BD-C249-AE96-F5107424207B}" type="parTrans" cxnId="{F1102D9A-DBFA-9540-8DDC-EFDA3BF433DD}">
      <dgm:prSet/>
      <dgm:spPr/>
      <dgm:t>
        <a:bodyPr/>
        <a:lstStyle/>
        <a:p>
          <a:endParaRPr lang="en-US"/>
        </a:p>
      </dgm:t>
    </dgm:pt>
    <dgm:pt modelId="{B4DEA2E7-018C-3546-8241-7C6D3A467877}" type="sibTrans" cxnId="{F1102D9A-DBFA-9540-8DDC-EFDA3BF433DD}">
      <dgm:prSet/>
      <dgm:spPr/>
      <dgm:t>
        <a:bodyPr/>
        <a:lstStyle/>
        <a:p>
          <a:endParaRPr lang="en-US"/>
        </a:p>
      </dgm:t>
    </dgm:pt>
    <dgm:pt modelId="{428F265B-0C94-6944-A5BC-F263843FEFC6}">
      <dgm:prSet phldrT="[Text]"/>
      <dgm:spPr>
        <a:solidFill>
          <a:schemeClr val="accent6"/>
        </a:solidFill>
      </dgm:spPr>
      <dgm:t>
        <a:bodyPr lIns="182880"/>
        <a:lstStyle/>
        <a:p>
          <a:pPr algn="l"/>
          <a:r>
            <a:rPr lang="en-US" b="1" dirty="0"/>
            <a:t>Admin. Draft General Plan</a:t>
          </a:r>
        </a:p>
      </dgm:t>
    </dgm:pt>
    <dgm:pt modelId="{A831747A-5085-7345-A006-8CAC2457E9E4}" type="parTrans" cxnId="{317CFEBF-FFF1-7443-A409-3C461CC04E60}">
      <dgm:prSet/>
      <dgm:spPr/>
      <dgm:t>
        <a:bodyPr/>
        <a:lstStyle/>
        <a:p>
          <a:endParaRPr lang="en-US"/>
        </a:p>
      </dgm:t>
    </dgm:pt>
    <dgm:pt modelId="{6C8266A9-F3C2-C14C-B631-C30EDF8EEC72}" type="sibTrans" cxnId="{317CFEBF-FFF1-7443-A409-3C461CC04E60}">
      <dgm:prSet/>
      <dgm:spPr/>
      <dgm:t>
        <a:bodyPr/>
        <a:lstStyle/>
        <a:p>
          <a:endParaRPr lang="en-US"/>
        </a:p>
      </dgm:t>
    </dgm:pt>
    <dgm:pt modelId="{8E480B80-B432-B343-8A42-C18AB3273FC4}">
      <dgm:prSet phldrT="[Text]"/>
      <dgm:spPr/>
      <dgm:t>
        <a:bodyPr lIns="182880"/>
        <a:lstStyle/>
        <a:p>
          <a:pPr algn="l"/>
          <a:r>
            <a:rPr lang="en-US" dirty="0" smtClean="0"/>
            <a:t>March </a:t>
          </a:r>
          <a:r>
            <a:rPr lang="en-US" dirty="0"/>
            <a:t>2020</a:t>
          </a:r>
        </a:p>
      </dgm:t>
    </dgm:pt>
    <dgm:pt modelId="{2CFA8FEF-187E-DC47-913C-469A53A0FF6F}" type="parTrans" cxnId="{24215B82-F04F-1D47-A1BD-76FB997C218D}">
      <dgm:prSet/>
      <dgm:spPr/>
      <dgm:t>
        <a:bodyPr/>
        <a:lstStyle/>
        <a:p>
          <a:endParaRPr lang="en-US"/>
        </a:p>
      </dgm:t>
    </dgm:pt>
    <dgm:pt modelId="{1C306038-C389-E145-A97F-426CCDE07DAA}" type="sibTrans" cxnId="{24215B82-F04F-1D47-A1BD-76FB997C218D}">
      <dgm:prSet/>
      <dgm:spPr/>
      <dgm:t>
        <a:bodyPr/>
        <a:lstStyle/>
        <a:p>
          <a:endParaRPr lang="en-US"/>
        </a:p>
      </dgm:t>
    </dgm:pt>
    <dgm:pt modelId="{094618F5-164E-9A4A-8113-C57A07068B64}" type="pres">
      <dgm:prSet presAssocID="{AAE3B8D2-BAE1-5F44-B752-5B9F489F8279}" presName="Name0" presStyleCnt="0">
        <dgm:presLayoutVars>
          <dgm:chPref val="3"/>
          <dgm:dir/>
          <dgm:animLvl val="lvl"/>
          <dgm:resizeHandles/>
        </dgm:presLayoutVars>
      </dgm:prSet>
      <dgm:spPr/>
      <dgm:t>
        <a:bodyPr/>
        <a:lstStyle/>
        <a:p>
          <a:endParaRPr lang="en-US"/>
        </a:p>
      </dgm:t>
    </dgm:pt>
    <dgm:pt modelId="{9AC9595E-F9E4-694E-8B26-AE520F54AFE2}" type="pres">
      <dgm:prSet presAssocID="{3C4D9C71-ECB5-A149-A532-6D5F298BE8BD}" presName="horFlow" presStyleCnt="0"/>
      <dgm:spPr/>
      <dgm:t>
        <a:bodyPr/>
        <a:lstStyle/>
        <a:p>
          <a:endParaRPr lang="en-US"/>
        </a:p>
      </dgm:t>
    </dgm:pt>
    <dgm:pt modelId="{E88391AD-5583-2443-BE07-FFA75970413D}" type="pres">
      <dgm:prSet presAssocID="{3C4D9C71-ECB5-A149-A532-6D5F298BE8BD}" presName="bigChev" presStyleLbl="node1" presStyleIdx="0" presStyleCnt="6" custScaleX="424243"/>
      <dgm:spPr/>
      <dgm:t>
        <a:bodyPr/>
        <a:lstStyle/>
        <a:p>
          <a:endParaRPr lang="en-US"/>
        </a:p>
      </dgm:t>
    </dgm:pt>
    <dgm:pt modelId="{4EBD413F-E21D-FD46-8214-FB4D16582993}" type="pres">
      <dgm:prSet presAssocID="{B6675ED0-8042-2644-9B73-F5B8C2B7D3EF}" presName="parTrans" presStyleCnt="0"/>
      <dgm:spPr/>
      <dgm:t>
        <a:bodyPr/>
        <a:lstStyle/>
        <a:p>
          <a:endParaRPr lang="en-US"/>
        </a:p>
      </dgm:t>
    </dgm:pt>
    <dgm:pt modelId="{078637A8-1CA0-7145-A159-7E4D4430639E}" type="pres">
      <dgm:prSet presAssocID="{01776E2A-4D17-8D4F-B1FE-9665BCE892B7}" presName="node" presStyleLbl="alignAccFollowNode1" presStyleIdx="0" presStyleCnt="6" custScaleX="206240">
        <dgm:presLayoutVars>
          <dgm:bulletEnabled val="1"/>
        </dgm:presLayoutVars>
      </dgm:prSet>
      <dgm:spPr/>
      <dgm:t>
        <a:bodyPr/>
        <a:lstStyle/>
        <a:p>
          <a:endParaRPr lang="en-US"/>
        </a:p>
      </dgm:t>
    </dgm:pt>
    <dgm:pt modelId="{914E3FB6-DBE6-0243-85E0-57C92E717DD8}" type="pres">
      <dgm:prSet presAssocID="{3C4D9C71-ECB5-A149-A532-6D5F298BE8BD}" presName="vSp" presStyleCnt="0"/>
      <dgm:spPr/>
      <dgm:t>
        <a:bodyPr/>
        <a:lstStyle/>
        <a:p>
          <a:endParaRPr lang="en-US"/>
        </a:p>
      </dgm:t>
    </dgm:pt>
    <dgm:pt modelId="{B372784E-FAA5-FC40-8BF5-F5B9B030E574}" type="pres">
      <dgm:prSet presAssocID="{6F10E063-FFE4-644D-B985-583C3CAA9941}" presName="horFlow" presStyleCnt="0"/>
      <dgm:spPr/>
      <dgm:t>
        <a:bodyPr/>
        <a:lstStyle/>
        <a:p>
          <a:endParaRPr lang="en-US"/>
        </a:p>
      </dgm:t>
    </dgm:pt>
    <dgm:pt modelId="{807688E2-6A21-414D-8547-761E5716C67F}" type="pres">
      <dgm:prSet presAssocID="{6F10E063-FFE4-644D-B985-583C3CAA9941}" presName="bigChev" presStyleLbl="node1" presStyleIdx="1" presStyleCnt="6" custScaleX="426699"/>
      <dgm:spPr/>
      <dgm:t>
        <a:bodyPr/>
        <a:lstStyle/>
        <a:p>
          <a:endParaRPr lang="en-US"/>
        </a:p>
      </dgm:t>
    </dgm:pt>
    <dgm:pt modelId="{4E4F61F4-9316-B140-9578-10069336FCC4}" type="pres">
      <dgm:prSet presAssocID="{0964BFDE-B597-D34C-BAF0-9D0336809B2E}" presName="parTrans" presStyleCnt="0"/>
      <dgm:spPr/>
      <dgm:t>
        <a:bodyPr/>
        <a:lstStyle/>
        <a:p>
          <a:endParaRPr lang="en-US"/>
        </a:p>
      </dgm:t>
    </dgm:pt>
    <dgm:pt modelId="{F08E3F74-A252-C54E-90CD-C39B5CB704CF}" type="pres">
      <dgm:prSet presAssocID="{F0D02B1D-FBAD-5E47-82A5-DE264DEA7393}" presName="node" presStyleLbl="alignAccFollowNode1" presStyleIdx="1" presStyleCnt="6" custScaleX="206240">
        <dgm:presLayoutVars>
          <dgm:bulletEnabled val="1"/>
        </dgm:presLayoutVars>
      </dgm:prSet>
      <dgm:spPr/>
      <dgm:t>
        <a:bodyPr/>
        <a:lstStyle/>
        <a:p>
          <a:endParaRPr lang="en-US"/>
        </a:p>
      </dgm:t>
    </dgm:pt>
    <dgm:pt modelId="{94C2BE65-BDE7-8C47-AC76-56EDC538E1DC}" type="pres">
      <dgm:prSet presAssocID="{6F10E063-FFE4-644D-B985-583C3CAA9941}" presName="vSp" presStyleCnt="0"/>
      <dgm:spPr/>
      <dgm:t>
        <a:bodyPr/>
        <a:lstStyle/>
        <a:p>
          <a:endParaRPr lang="en-US"/>
        </a:p>
      </dgm:t>
    </dgm:pt>
    <dgm:pt modelId="{47EE5442-4709-AC42-B512-CA3DF282B67B}" type="pres">
      <dgm:prSet presAssocID="{B6591E43-C6CA-9F47-BA3D-E477F03972EA}" presName="horFlow" presStyleCnt="0"/>
      <dgm:spPr/>
      <dgm:t>
        <a:bodyPr/>
        <a:lstStyle/>
        <a:p>
          <a:endParaRPr lang="en-US"/>
        </a:p>
      </dgm:t>
    </dgm:pt>
    <dgm:pt modelId="{8A6DB6C5-6E84-3546-A9B7-9C3BE52263D5}" type="pres">
      <dgm:prSet presAssocID="{B6591E43-C6CA-9F47-BA3D-E477F03972EA}" presName="bigChev" presStyleLbl="node1" presStyleIdx="2" presStyleCnt="6" custScaleX="424243"/>
      <dgm:spPr/>
      <dgm:t>
        <a:bodyPr/>
        <a:lstStyle/>
        <a:p>
          <a:endParaRPr lang="en-US"/>
        </a:p>
      </dgm:t>
    </dgm:pt>
    <dgm:pt modelId="{01365593-7B26-F74D-B2C6-311AB9B4AA9A}" type="pres">
      <dgm:prSet presAssocID="{19B2FAA1-7105-8646-A324-17E2A7B0EEFA}" presName="parTrans" presStyleCnt="0"/>
      <dgm:spPr/>
      <dgm:t>
        <a:bodyPr/>
        <a:lstStyle/>
        <a:p>
          <a:endParaRPr lang="en-US"/>
        </a:p>
      </dgm:t>
    </dgm:pt>
    <dgm:pt modelId="{E5B9386A-EBCC-6B4E-9E23-145B1B303619}" type="pres">
      <dgm:prSet presAssocID="{9751BCB3-13DC-A24D-964A-F2266D7352DF}" presName="node" presStyleLbl="alignAccFollowNode1" presStyleIdx="2" presStyleCnt="6" custScaleX="206240">
        <dgm:presLayoutVars>
          <dgm:bulletEnabled val="1"/>
        </dgm:presLayoutVars>
      </dgm:prSet>
      <dgm:spPr/>
      <dgm:t>
        <a:bodyPr/>
        <a:lstStyle/>
        <a:p>
          <a:endParaRPr lang="en-US"/>
        </a:p>
      </dgm:t>
    </dgm:pt>
    <dgm:pt modelId="{55E003C2-40A6-A14C-A035-0481D7C93857}" type="pres">
      <dgm:prSet presAssocID="{B6591E43-C6CA-9F47-BA3D-E477F03972EA}" presName="vSp" presStyleCnt="0"/>
      <dgm:spPr/>
      <dgm:t>
        <a:bodyPr/>
        <a:lstStyle/>
        <a:p>
          <a:endParaRPr lang="en-US"/>
        </a:p>
      </dgm:t>
    </dgm:pt>
    <dgm:pt modelId="{47096B06-A929-4141-BDF4-A606881AB07F}" type="pres">
      <dgm:prSet presAssocID="{47C863E4-9957-BA48-A40B-8E5391C400C0}" presName="horFlow" presStyleCnt="0"/>
      <dgm:spPr/>
      <dgm:t>
        <a:bodyPr/>
        <a:lstStyle/>
        <a:p>
          <a:endParaRPr lang="en-US"/>
        </a:p>
      </dgm:t>
    </dgm:pt>
    <dgm:pt modelId="{ED27C125-31B3-6546-BC16-B4965C7BD934}" type="pres">
      <dgm:prSet presAssocID="{47C863E4-9957-BA48-A40B-8E5391C400C0}" presName="bigChev" presStyleLbl="node1" presStyleIdx="3" presStyleCnt="6" custScaleX="424243"/>
      <dgm:spPr/>
      <dgm:t>
        <a:bodyPr/>
        <a:lstStyle/>
        <a:p>
          <a:endParaRPr lang="en-US"/>
        </a:p>
      </dgm:t>
    </dgm:pt>
    <dgm:pt modelId="{6BF17AB8-1427-134A-BA39-8D36E1CE3213}" type="pres">
      <dgm:prSet presAssocID="{ED7532F1-6C97-E14E-8D8D-9520A3A52F2A}" presName="parTrans" presStyleCnt="0"/>
      <dgm:spPr/>
      <dgm:t>
        <a:bodyPr/>
        <a:lstStyle/>
        <a:p>
          <a:endParaRPr lang="en-US"/>
        </a:p>
      </dgm:t>
    </dgm:pt>
    <dgm:pt modelId="{D654CEA4-7700-944A-8444-948F213F3601}" type="pres">
      <dgm:prSet presAssocID="{307D1B68-8D42-C548-B691-1E81BA25DF48}" presName="node" presStyleLbl="alignAccFollowNode1" presStyleIdx="3" presStyleCnt="6" custScaleX="206240">
        <dgm:presLayoutVars>
          <dgm:bulletEnabled val="1"/>
        </dgm:presLayoutVars>
      </dgm:prSet>
      <dgm:spPr/>
      <dgm:t>
        <a:bodyPr/>
        <a:lstStyle/>
        <a:p>
          <a:endParaRPr lang="en-US"/>
        </a:p>
      </dgm:t>
    </dgm:pt>
    <dgm:pt modelId="{AB2DB6BF-F3C7-9D48-9D1F-FDBC22BFB5D1}" type="pres">
      <dgm:prSet presAssocID="{47C863E4-9957-BA48-A40B-8E5391C400C0}" presName="vSp" presStyleCnt="0"/>
      <dgm:spPr/>
      <dgm:t>
        <a:bodyPr/>
        <a:lstStyle/>
        <a:p>
          <a:endParaRPr lang="en-US"/>
        </a:p>
      </dgm:t>
    </dgm:pt>
    <dgm:pt modelId="{6341517D-8D56-DA4A-8585-9440F19FEAC8}" type="pres">
      <dgm:prSet presAssocID="{189AB725-CBE1-3F41-8366-177BA9BEDAD0}" presName="horFlow" presStyleCnt="0"/>
      <dgm:spPr/>
      <dgm:t>
        <a:bodyPr/>
        <a:lstStyle/>
        <a:p>
          <a:endParaRPr lang="en-US"/>
        </a:p>
      </dgm:t>
    </dgm:pt>
    <dgm:pt modelId="{732C15B5-0BC7-E44F-B7BC-D3B3DAE8BFF1}" type="pres">
      <dgm:prSet presAssocID="{189AB725-CBE1-3F41-8366-177BA9BEDAD0}" presName="bigChev" presStyleLbl="node1" presStyleIdx="4" presStyleCnt="6" custScaleX="424243"/>
      <dgm:spPr/>
      <dgm:t>
        <a:bodyPr/>
        <a:lstStyle/>
        <a:p>
          <a:endParaRPr lang="en-US"/>
        </a:p>
      </dgm:t>
    </dgm:pt>
    <dgm:pt modelId="{F747E7FC-5DB9-1D49-830E-414D021B748E}" type="pres">
      <dgm:prSet presAssocID="{9CBB01DD-85BD-C249-AE96-F5107424207B}" presName="parTrans" presStyleCnt="0"/>
      <dgm:spPr/>
      <dgm:t>
        <a:bodyPr/>
        <a:lstStyle/>
        <a:p>
          <a:endParaRPr lang="en-US"/>
        </a:p>
      </dgm:t>
    </dgm:pt>
    <dgm:pt modelId="{1B3CC761-5992-BD4B-9290-B5FB13C4E6ED}" type="pres">
      <dgm:prSet presAssocID="{3F5CDE6D-4DD4-0645-985B-B41CE387364E}" presName="node" presStyleLbl="alignAccFollowNode1" presStyleIdx="4" presStyleCnt="6" custScaleX="206240">
        <dgm:presLayoutVars>
          <dgm:bulletEnabled val="1"/>
        </dgm:presLayoutVars>
      </dgm:prSet>
      <dgm:spPr/>
      <dgm:t>
        <a:bodyPr/>
        <a:lstStyle/>
        <a:p>
          <a:endParaRPr lang="en-US"/>
        </a:p>
      </dgm:t>
    </dgm:pt>
    <dgm:pt modelId="{E321415D-0489-7247-BF54-4362F1442262}" type="pres">
      <dgm:prSet presAssocID="{189AB725-CBE1-3F41-8366-177BA9BEDAD0}" presName="vSp" presStyleCnt="0"/>
      <dgm:spPr/>
      <dgm:t>
        <a:bodyPr/>
        <a:lstStyle/>
        <a:p>
          <a:endParaRPr lang="en-US"/>
        </a:p>
      </dgm:t>
    </dgm:pt>
    <dgm:pt modelId="{926C6A12-5B89-EE4B-A895-2EF017E1053D}" type="pres">
      <dgm:prSet presAssocID="{428F265B-0C94-6944-A5BC-F263843FEFC6}" presName="horFlow" presStyleCnt="0"/>
      <dgm:spPr/>
      <dgm:t>
        <a:bodyPr/>
        <a:lstStyle/>
        <a:p>
          <a:endParaRPr lang="en-US"/>
        </a:p>
      </dgm:t>
    </dgm:pt>
    <dgm:pt modelId="{F3CA8235-020D-8442-A56A-1CD35ABF8813}" type="pres">
      <dgm:prSet presAssocID="{428F265B-0C94-6944-A5BC-F263843FEFC6}" presName="bigChev" presStyleLbl="node1" presStyleIdx="5" presStyleCnt="6" custScaleX="424243"/>
      <dgm:spPr/>
      <dgm:t>
        <a:bodyPr/>
        <a:lstStyle/>
        <a:p>
          <a:endParaRPr lang="en-US"/>
        </a:p>
      </dgm:t>
    </dgm:pt>
    <dgm:pt modelId="{D6526E9C-AC81-E94E-BD1B-690C019BCAAC}" type="pres">
      <dgm:prSet presAssocID="{2CFA8FEF-187E-DC47-913C-469A53A0FF6F}" presName="parTrans" presStyleCnt="0"/>
      <dgm:spPr/>
      <dgm:t>
        <a:bodyPr/>
        <a:lstStyle/>
        <a:p>
          <a:endParaRPr lang="en-US"/>
        </a:p>
      </dgm:t>
    </dgm:pt>
    <dgm:pt modelId="{FCBDA5C3-EC23-2D49-880C-6242EAFC417E}" type="pres">
      <dgm:prSet presAssocID="{8E480B80-B432-B343-8A42-C18AB3273FC4}" presName="node" presStyleLbl="alignAccFollowNode1" presStyleIdx="5" presStyleCnt="6" custScaleX="206240">
        <dgm:presLayoutVars>
          <dgm:bulletEnabled val="1"/>
        </dgm:presLayoutVars>
      </dgm:prSet>
      <dgm:spPr/>
      <dgm:t>
        <a:bodyPr/>
        <a:lstStyle/>
        <a:p>
          <a:endParaRPr lang="en-US"/>
        </a:p>
      </dgm:t>
    </dgm:pt>
  </dgm:ptLst>
  <dgm:cxnLst>
    <dgm:cxn modelId="{50631960-9F4A-B445-B399-E143CFB04671}" srcId="{AAE3B8D2-BAE1-5F44-B752-5B9F489F8279}" destId="{B6591E43-C6CA-9F47-BA3D-E477F03972EA}" srcOrd="2" destOrd="0" parTransId="{093C3E7C-7709-C443-8373-1E3C4E243F6D}" sibTransId="{B81E7A18-A185-2740-8F10-C6FB2781B2AD}"/>
    <dgm:cxn modelId="{0A314E29-C643-7E4E-B3EF-351A8E81EA76}" type="presOf" srcId="{01776E2A-4D17-8D4F-B1FE-9665BCE892B7}" destId="{078637A8-1CA0-7145-A159-7E4D4430639E}" srcOrd="0" destOrd="0" presId="urn:microsoft.com/office/officeart/2005/8/layout/lProcess3"/>
    <dgm:cxn modelId="{71A00BEC-D10A-D84E-8D16-14D692891E66}" type="presOf" srcId="{AAE3B8D2-BAE1-5F44-B752-5B9F489F8279}" destId="{094618F5-164E-9A4A-8113-C57A07068B64}" srcOrd="0" destOrd="0" presId="urn:microsoft.com/office/officeart/2005/8/layout/lProcess3"/>
    <dgm:cxn modelId="{EA673719-4947-FC45-9CEF-5996809CE2E1}" type="presOf" srcId="{189AB725-CBE1-3F41-8366-177BA9BEDAD0}" destId="{732C15B5-0BC7-E44F-B7BC-D3B3DAE8BFF1}" srcOrd="0" destOrd="0" presId="urn:microsoft.com/office/officeart/2005/8/layout/lProcess3"/>
    <dgm:cxn modelId="{4D017255-6D58-5E42-ABFF-BD865539896D}" type="presOf" srcId="{3C4D9C71-ECB5-A149-A532-6D5F298BE8BD}" destId="{E88391AD-5583-2443-BE07-FFA75970413D}" srcOrd="0" destOrd="0" presId="urn:microsoft.com/office/officeart/2005/8/layout/lProcess3"/>
    <dgm:cxn modelId="{03F1CDF3-D803-4549-AA44-26507CA0882A}" type="presOf" srcId="{3F5CDE6D-4DD4-0645-985B-B41CE387364E}" destId="{1B3CC761-5992-BD4B-9290-B5FB13C4E6ED}" srcOrd="0" destOrd="0" presId="urn:microsoft.com/office/officeart/2005/8/layout/lProcess3"/>
    <dgm:cxn modelId="{CCE536E4-C599-744C-85FF-C3703258FE96}" type="presOf" srcId="{428F265B-0C94-6944-A5BC-F263843FEFC6}" destId="{F3CA8235-020D-8442-A56A-1CD35ABF8813}" srcOrd="0" destOrd="0" presId="urn:microsoft.com/office/officeart/2005/8/layout/lProcess3"/>
    <dgm:cxn modelId="{254524A3-65C6-5D44-86C8-80F5F93DD307}" type="presOf" srcId="{6F10E063-FFE4-644D-B985-583C3CAA9941}" destId="{807688E2-6A21-414D-8547-761E5716C67F}" srcOrd="0" destOrd="0" presId="urn:microsoft.com/office/officeart/2005/8/layout/lProcess3"/>
    <dgm:cxn modelId="{A9D916C3-2C7E-2F43-97B0-76F65CA621F0}" type="presOf" srcId="{47C863E4-9957-BA48-A40B-8E5391C400C0}" destId="{ED27C125-31B3-6546-BC16-B4965C7BD934}" srcOrd="0" destOrd="0" presId="urn:microsoft.com/office/officeart/2005/8/layout/lProcess3"/>
    <dgm:cxn modelId="{332824E1-056E-5E47-AF55-EF53E5379D95}" srcId="{AAE3B8D2-BAE1-5F44-B752-5B9F489F8279}" destId="{3C4D9C71-ECB5-A149-A532-6D5F298BE8BD}" srcOrd="0" destOrd="0" parTransId="{33D2EA8E-449A-344D-97A3-930DEB607AD8}" sibTransId="{D1E35710-DF88-104B-A2BF-5B76852CFC3D}"/>
    <dgm:cxn modelId="{D056270E-729D-3545-BC8D-AAB669B3D26A}" type="presOf" srcId="{F0D02B1D-FBAD-5E47-82A5-DE264DEA7393}" destId="{F08E3F74-A252-C54E-90CD-C39B5CB704CF}" srcOrd="0" destOrd="0" presId="urn:microsoft.com/office/officeart/2005/8/layout/lProcess3"/>
    <dgm:cxn modelId="{1EA99686-A4C2-1A4C-A042-50D00F645086}" srcId="{6F10E063-FFE4-644D-B985-583C3CAA9941}" destId="{F0D02B1D-FBAD-5E47-82A5-DE264DEA7393}" srcOrd="0" destOrd="0" parTransId="{0964BFDE-B597-D34C-BAF0-9D0336809B2E}" sibTransId="{9792BBEC-5F6A-9043-A34C-B798B7610DDF}"/>
    <dgm:cxn modelId="{666BDF6E-EAD8-8C44-8ED1-025811D6CF76}" type="presOf" srcId="{8E480B80-B432-B343-8A42-C18AB3273FC4}" destId="{FCBDA5C3-EC23-2D49-880C-6242EAFC417E}" srcOrd="0" destOrd="0" presId="urn:microsoft.com/office/officeart/2005/8/layout/lProcess3"/>
    <dgm:cxn modelId="{B5C503F7-8E06-244A-A75E-197E74A016F9}" type="presOf" srcId="{B6591E43-C6CA-9F47-BA3D-E477F03972EA}" destId="{8A6DB6C5-6E84-3546-A9B7-9C3BE52263D5}" srcOrd="0" destOrd="0" presId="urn:microsoft.com/office/officeart/2005/8/layout/lProcess3"/>
    <dgm:cxn modelId="{E699BE07-FB12-DC49-8193-ABC8DAF70D80}" srcId="{AAE3B8D2-BAE1-5F44-B752-5B9F489F8279}" destId="{189AB725-CBE1-3F41-8366-177BA9BEDAD0}" srcOrd="4" destOrd="0" parTransId="{B320F926-C74B-9048-9222-ECAAF34FA0BF}" sibTransId="{5F2FD3A6-DD38-EF4A-B2D7-EEA5C3E20E97}"/>
    <dgm:cxn modelId="{052E1847-2E68-3644-B551-7C833B36A7CD}" srcId="{47C863E4-9957-BA48-A40B-8E5391C400C0}" destId="{307D1B68-8D42-C548-B691-1E81BA25DF48}" srcOrd="0" destOrd="0" parTransId="{ED7532F1-6C97-E14E-8D8D-9520A3A52F2A}" sibTransId="{9B0BA0A6-3EE6-A449-8D55-328A529287B9}"/>
    <dgm:cxn modelId="{DBB8D660-B965-AC40-82AA-6F98EE586ABB}" type="presOf" srcId="{9751BCB3-13DC-A24D-964A-F2266D7352DF}" destId="{E5B9386A-EBCC-6B4E-9E23-145B1B303619}" srcOrd="0" destOrd="0" presId="urn:microsoft.com/office/officeart/2005/8/layout/lProcess3"/>
    <dgm:cxn modelId="{DA6D4246-33CA-1A4E-8082-44C517972BD7}" srcId="{AAE3B8D2-BAE1-5F44-B752-5B9F489F8279}" destId="{6F10E063-FFE4-644D-B985-583C3CAA9941}" srcOrd="1" destOrd="0" parTransId="{C3B2BB85-33C3-6947-8460-CA4B013385D1}" sibTransId="{D3C5F6BB-3C40-5C46-8258-C6D76D845B16}"/>
    <dgm:cxn modelId="{8E3C1F65-75F9-0549-9E91-EC19DC36F006}" type="presOf" srcId="{307D1B68-8D42-C548-B691-1E81BA25DF48}" destId="{D654CEA4-7700-944A-8444-948F213F3601}" srcOrd="0" destOrd="0" presId="urn:microsoft.com/office/officeart/2005/8/layout/lProcess3"/>
    <dgm:cxn modelId="{24215B82-F04F-1D47-A1BD-76FB997C218D}" srcId="{428F265B-0C94-6944-A5BC-F263843FEFC6}" destId="{8E480B80-B432-B343-8A42-C18AB3273FC4}" srcOrd="0" destOrd="0" parTransId="{2CFA8FEF-187E-DC47-913C-469A53A0FF6F}" sibTransId="{1C306038-C389-E145-A97F-426CCDE07DAA}"/>
    <dgm:cxn modelId="{317CFEBF-FFF1-7443-A409-3C461CC04E60}" srcId="{AAE3B8D2-BAE1-5F44-B752-5B9F489F8279}" destId="{428F265B-0C94-6944-A5BC-F263843FEFC6}" srcOrd="5" destOrd="0" parTransId="{A831747A-5085-7345-A006-8CAC2457E9E4}" sibTransId="{6C8266A9-F3C2-C14C-B631-C30EDF8EEC72}"/>
    <dgm:cxn modelId="{958C0A57-255F-234F-8F83-EC9F757486B6}" srcId="{B6591E43-C6CA-9F47-BA3D-E477F03972EA}" destId="{9751BCB3-13DC-A24D-964A-F2266D7352DF}" srcOrd="0" destOrd="0" parTransId="{19B2FAA1-7105-8646-A324-17E2A7B0EEFA}" sibTransId="{2E1D769E-6F00-724C-B1DF-B9CA17E19CB4}"/>
    <dgm:cxn modelId="{A6A41B4B-EB7F-EA44-B95B-4018EAE6DEA6}" srcId="{3C4D9C71-ECB5-A149-A532-6D5F298BE8BD}" destId="{01776E2A-4D17-8D4F-B1FE-9665BCE892B7}" srcOrd="0" destOrd="0" parTransId="{B6675ED0-8042-2644-9B73-F5B8C2B7D3EF}" sibTransId="{C311E074-4EFD-E142-A9F7-956985787E62}"/>
    <dgm:cxn modelId="{F1102D9A-DBFA-9540-8DDC-EFDA3BF433DD}" srcId="{189AB725-CBE1-3F41-8366-177BA9BEDAD0}" destId="{3F5CDE6D-4DD4-0645-985B-B41CE387364E}" srcOrd="0" destOrd="0" parTransId="{9CBB01DD-85BD-C249-AE96-F5107424207B}" sibTransId="{B4DEA2E7-018C-3546-8241-7C6D3A467877}"/>
    <dgm:cxn modelId="{A11AD2E1-D76F-8D4B-8F22-BC456030AC86}" srcId="{AAE3B8D2-BAE1-5F44-B752-5B9F489F8279}" destId="{47C863E4-9957-BA48-A40B-8E5391C400C0}" srcOrd="3" destOrd="0" parTransId="{1317329C-B590-F74E-A5DD-012789B370BF}" sibTransId="{EE429E5F-5DE2-5B44-9295-494926613ED4}"/>
    <dgm:cxn modelId="{03154D78-934C-9E4B-88DE-0F172CDEEF56}" type="presParOf" srcId="{094618F5-164E-9A4A-8113-C57A07068B64}" destId="{9AC9595E-F9E4-694E-8B26-AE520F54AFE2}" srcOrd="0" destOrd="0" presId="urn:microsoft.com/office/officeart/2005/8/layout/lProcess3"/>
    <dgm:cxn modelId="{7E2F50EA-1039-4946-B5EE-3721D6743F40}" type="presParOf" srcId="{9AC9595E-F9E4-694E-8B26-AE520F54AFE2}" destId="{E88391AD-5583-2443-BE07-FFA75970413D}" srcOrd="0" destOrd="0" presId="urn:microsoft.com/office/officeart/2005/8/layout/lProcess3"/>
    <dgm:cxn modelId="{76F5FFFF-3B9B-9A48-8A4B-86FFFACB00D9}" type="presParOf" srcId="{9AC9595E-F9E4-694E-8B26-AE520F54AFE2}" destId="{4EBD413F-E21D-FD46-8214-FB4D16582993}" srcOrd="1" destOrd="0" presId="urn:microsoft.com/office/officeart/2005/8/layout/lProcess3"/>
    <dgm:cxn modelId="{D7917473-6414-B441-8DB6-1F31FD9680C0}" type="presParOf" srcId="{9AC9595E-F9E4-694E-8B26-AE520F54AFE2}" destId="{078637A8-1CA0-7145-A159-7E4D4430639E}" srcOrd="2" destOrd="0" presId="urn:microsoft.com/office/officeart/2005/8/layout/lProcess3"/>
    <dgm:cxn modelId="{28D3A8A1-6D9B-DB49-81EC-7BB0B7F1403D}" type="presParOf" srcId="{094618F5-164E-9A4A-8113-C57A07068B64}" destId="{914E3FB6-DBE6-0243-85E0-57C92E717DD8}" srcOrd="1" destOrd="0" presId="urn:microsoft.com/office/officeart/2005/8/layout/lProcess3"/>
    <dgm:cxn modelId="{58C3C4CF-FF7C-2C43-A21B-E91700D2BF15}" type="presParOf" srcId="{094618F5-164E-9A4A-8113-C57A07068B64}" destId="{B372784E-FAA5-FC40-8BF5-F5B9B030E574}" srcOrd="2" destOrd="0" presId="urn:microsoft.com/office/officeart/2005/8/layout/lProcess3"/>
    <dgm:cxn modelId="{8881040D-15EF-BE46-9DAE-9CFE607C685D}" type="presParOf" srcId="{B372784E-FAA5-FC40-8BF5-F5B9B030E574}" destId="{807688E2-6A21-414D-8547-761E5716C67F}" srcOrd="0" destOrd="0" presId="urn:microsoft.com/office/officeart/2005/8/layout/lProcess3"/>
    <dgm:cxn modelId="{11DE0E9B-EBEC-7741-8360-9F85C21FB966}" type="presParOf" srcId="{B372784E-FAA5-FC40-8BF5-F5B9B030E574}" destId="{4E4F61F4-9316-B140-9578-10069336FCC4}" srcOrd="1" destOrd="0" presId="urn:microsoft.com/office/officeart/2005/8/layout/lProcess3"/>
    <dgm:cxn modelId="{C3B80E6C-75EF-8747-943C-AE4D76B6DD6D}" type="presParOf" srcId="{B372784E-FAA5-FC40-8BF5-F5B9B030E574}" destId="{F08E3F74-A252-C54E-90CD-C39B5CB704CF}" srcOrd="2" destOrd="0" presId="urn:microsoft.com/office/officeart/2005/8/layout/lProcess3"/>
    <dgm:cxn modelId="{7F0B583C-1075-7640-942B-2140C2208A05}" type="presParOf" srcId="{094618F5-164E-9A4A-8113-C57A07068B64}" destId="{94C2BE65-BDE7-8C47-AC76-56EDC538E1DC}" srcOrd="3" destOrd="0" presId="urn:microsoft.com/office/officeart/2005/8/layout/lProcess3"/>
    <dgm:cxn modelId="{3CF5531E-22C4-384E-8FBD-B64DFC98B230}" type="presParOf" srcId="{094618F5-164E-9A4A-8113-C57A07068B64}" destId="{47EE5442-4709-AC42-B512-CA3DF282B67B}" srcOrd="4" destOrd="0" presId="urn:microsoft.com/office/officeart/2005/8/layout/lProcess3"/>
    <dgm:cxn modelId="{6C7D8FE1-A170-104A-A72F-164AC8F7C824}" type="presParOf" srcId="{47EE5442-4709-AC42-B512-CA3DF282B67B}" destId="{8A6DB6C5-6E84-3546-A9B7-9C3BE52263D5}" srcOrd="0" destOrd="0" presId="urn:microsoft.com/office/officeart/2005/8/layout/lProcess3"/>
    <dgm:cxn modelId="{8969DDBB-125B-4842-8DDF-C4CD92CD9595}" type="presParOf" srcId="{47EE5442-4709-AC42-B512-CA3DF282B67B}" destId="{01365593-7B26-F74D-B2C6-311AB9B4AA9A}" srcOrd="1" destOrd="0" presId="urn:microsoft.com/office/officeart/2005/8/layout/lProcess3"/>
    <dgm:cxn modelId="{DED205FF-ADB5-E642-AF0F-A0D2CC276BCA}" type="presParOf" srcId="{47EE5442-4709-AC42-B512-CA3DF282B67B}" destId="{E5B9386A-EBCC-6B4E-9E23-145B1B303619}" srcOrd="2" destOrd="0" presId="urn:microsoft.com/office/officeart/2005/8/layout/lProcess3"/>
    <dgm:cxn modelId="{45B19EDF-C791-494F-AFB4-E2CBACEA97A1}" type="presParOf" srcId="{094618F5-164E-9A4A-8113-C57A07068B64}" destId="{55E003C2-40A6-A14C-A035-0481D7C93857}" srcOrd="5" destOrd="0" presId="urn:microsoft.com/office/officeart/2005/8/layout/lProcess3"/>
    <dgm:cxn modelId="{CE275FBA-0ED9-6A4F-A469-5456A396A3E0}" type="presParOf" srcId="{094618F5-164E-9A4A-8113-C57A07068B64}" destId="{47096B06-A929-4141-BDF4-A606881AB07F}" srcOrd="6" destOrd="0" presId="urn:microsoft.com/office/officeart/2005/8/layout/lProcess3"/>
    <dgm:cxn modelId="{B067697C-AED0-314C-86A0-068391DAED03}" type="presParOf" srcId="{47096B06-A929-4141-BDF4-A606881AB07F}" destId="{ED27C125-31B3-6546-BC16-B4965C7BD934}" srcOrd="0" destOrd="0" presId="urn:microsoft.com/office/officeart/2005/8/layout/lProcess3"/>
    <dgm:cxn modelId="{B62D5C9A-6383-844D-B80D-E73071DA7DB6}" type="presParOf" srcId="{47096B06-A929-4141-BDF4-A606881AB07F}" destId="{6BF17AB8-1427-134A-BA39-8D36E1CE3213}" srcOrd="1" destOrd="0" presId="urn:microsoft.com/office/officeart/2005/8/layout/lProcess3"/>
    <dgm:cxn modelId="{6B7B0CC0-D92E-7142-91EF-09906B215AA3}" type="presParOf" srcId="{47096B06-A929-4141-BDF4-A606881AB07F}" destId="{D654CEA4-7700-944A-8444-948F213F3601}" srcOrd="2" destOrd="0" presId="urn:microsoft.com/office/officeart/2005/8/layout/lProcess3"/>
    <dgm:cxn modelId="{B2EFA069-F48D-8241-B234-AE69D1728FC3}" type="presParOf" srcId="{094618F5-164E-9A4A-8113-C57A07068B64}" destId="{AB2DB6BF-F3C7-9D48-9D1F-FDBC22BFB5D1}" srcOrd="7" destOrd="0" presId="urn:microsoft.com/office/officeart/2005/8/layout/lProcess3"/>
    <dgm:cxn modelId="{37713C1E-51E9-164A-9EE1-0919E7CB0B98}" type="presParOf" srcId="{094618F5-164E-9A4A-8113-C57A07068B64}" destId="{6341517D-8D56-DA4A-8585-9440F19FEAC8}" srcOrd="8" destOrd="0" presId="urn:microsoft.com/office/officeart/2005/8/layout/lProcess3"/>
    <dgm:cxn modelId="{00AF929E-0C8F-BB4C-8F25-7087218C96EF}" type="presParOf" srcId="{6341517D-8D56-DA4A-8585-9440F19FEAC8}" destId="{732C15B5-0BC7-E44F-B7BC-D3B3DAE8BFF1}" srcOrd="0" destOrd="0" presId="urn:microsoft.com/office/officeart/2005/8/layout/lProcess3"/>
    <dgm:cxn modelId="{C7AA1EB3-0D46-A844-A1A1-488517F961DC}" type="presParOf" srcId="{6341517D-8D56-DA4A-8585-9440F19FEAC8}" destId="{F747E7FC-5DB9-1D49-830E-414D021B748E}" srcOrd="1" destOrd="0" presId="urn:microsoft.com/office/officeart/2005/8/layout/lProcess3"/>
    <dgm:cxn modelId="{AFF85E15-4F60-2647-ACF7-CFB76BCD7A5D}" type="presParOf" srcId="{6341517D-8D56-DA4A-8585-9440F19FEAC8}" destId="{1B3CC761-5992-BD4B-9290-B5FB13C4E6ED}" srcOrd="2" destOrd="0" presId="urn:microsoft.com/office/officeart/2005/8/layout/lProcess3"/>
    <dgm:cxn modelId="{B02A7B67-0A49-454F-B300-8F3C4839D461}" type="presParOf" srcId="{094618F5-164E-9A4A-8113-C57A07068B64}" destId="{E321415D-0489-7247-BF54-4362F1442262}" srcOrd="9" destOrd="0" presId="urn:microsoft.com/office/officeart/2005/8/layout/lProcess3"/>
    <dgm:cxn modelId="{D4E8B094-C3CC-6B48-9456-9D63841891D9}" type="presParOf" srcId="{094618F5-164E-9A4A-8113-C57A07068B64}" destId="{926C6A12-5B89-EE4B-A895-2EF017E1053D}" srcOrd="10" destOrd="0" presId="urn:microsoft.com/office/officeart/2005/8/layout/lProcess3"/>
    <dgm:cxn modelId="{FB0D9BC8-3BBA-6C45-A899-F2FF9372490A}" type="presParOf" srcId="{926C6A12-5B89-EE4B-A895-2EF017E1053D}" destId="{F3CA8235-020D-8442-A56A-1CD35ABF8813}" srcOrd="0" destOrd="0" presId="urn:microsoft.com/office/officeart/2005/8/layout/lProcess3"/>
    <dgm:cxn modelId="{D34F8871-3A36-0048-A2B2-28982BE68405}" type="presParOf" srcId="{926C6A12-5B89-EE4B-A895-2EF017E1053D}" destId="{D6526E9C-AC81-E94E-BD1B-690C019BCAAC}" srcOrd="1" destOrd="0" presId="urn:microsoft.com/office/officeart/2005/8/layout/lProcess3"/>
    <dgm:cxn modelId="{C557702F-8A07-BC43-BD6B-97CBFB9506EC}" type="presParOf" srcId="{926C6A12-5B89-EE4B-A895-2EF017E1053D}" destId="{FCBDA5C3-EC23-2D49-880C-6242EAFC417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67641-471A-43AB-80C8-028CB14B118B}">
      <dsp:nvSpPr>
        <dsp:cNvPr id="0" name=""/>
        <dsp:cNvSpPr/>
      </dsp:nvSpPr>
      <dsp:spPr>
        <a:xfrm>
          <a:off x="7617" y="192227"/>
          <a:ext cx="3323650" cy="454741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A7473-3B30-4A4D-B6EE-4A276EEB68EA}">
      <dsp:nvSpPr>
        <dsp:cNvPr id="0" name=""/>
        <dsp:cNvSpPr/>
      </dsp:nvSpPr>
      <dsp:spPr>
        <a:xfrm>
          <a:off x="7617" y="3706451"/>
          <a:ext cx="3323650" cy="106684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b="1" kern="1200" dirty="0" smtClean="0"/>
            <a:t>Vision and Existing</a:t>
          </a:r>
          <a:r>
            <a:rPr lang="en-US" sz="2000" b="1" kern="1200" baseline="0" dirty="0" smtClean="0"/>
            <a:t> Conditions</a:t>
          </a:r>
          <a:endParaRPr lang="en-US" sz="2000" b="1" kern="1200" dirty="0"/>
        </a:p>
      </dsp:txBody>
      <dsp:txXfrm>
        <a:off x="7617" y="3706451"/>
        <a:ext cx="2340598" cy="1066844"/>
      </dsp:txXfrm>
    </dsp:sp>
    <dsp:sp modelId="{A297253F-FD14-4E31-96BE-FB8D4D89AF32}">
      <dsp:nvSpPr>
        <dsp:cNvPr id="0" name=""/>
        <dsp:cNvSpPr/>
      </dsp:nvSpPr>
      <dsp:spPr>
        <a:xfrm>
          <a:off x="2459930" y="3602795"/>
          <a:ext cx="1430133" cy="14301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87F3A-477E-4D3A-8DF9-2D52256814BF}">
      <dsp:nvSpPr>
        <dsp:cNvPr id="0" name=""/>
        <dsp:cNvSpPr/>
      </dsp:nvSpPr>
      <dsp:spPr>
        <a:xfrm>
          <a:off x="4027137" y="192227"/>
          <a:ext cx="3323650" cy="454741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B3CFCD-4ACC-47D1-B282-BC3F482BA0E1}">
      <dsp:nvSpPr>
        <dsp:cNvPr id="0" name=""/>
        <dsp:cNvSpPr/>
      </dsp:nvSpPr>
      <dsp:spPr>
        <a:xfrm>
          <a:off x="4031025" y="3706451"/>
          <a:ext cx="2973005" cy="106684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b="1" kern="1200" dirty="0" smtClean="0"/>
            <a:t>Draft General Plan</a:t>
          </a:r>
          <a:endParaRPr lang="en-US" sz="2000" b="1" kern="1200" dirty="0"/>
        </a:p>
      </dsp:txBody>
      <dsp:txXfrm>
        <a:off x="4031025" y="3706451"/>
        <a:ext cx="2093665" cy="1066844"/>
      </dsp:txXfrm>
    </dsp:sp>
    <dsp:sp modelId="{89FB5461-1FA1-4ED9-ABF4-EB26F351D28B}">
      <dsp:nvSpPr>
        <dsp:cNvPr id="0" name=""/>
        <dsp:cNvSpPr/>
      </dsp:nvSpPr>
      <dsp:spPr>
        <a:xfrm>
          <a:off x="6444097" y="3615498"/>
          <a:ext cx="1430133" cy="14301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88955-0F0C-4933-ABA4-FBC9CE8F8A3D}">
      <dsp:nvSpPr>
        <dsp:cNvPr id="0" name=""/>
        <dsp:cNvSpPr/>
      </dsp:nvSpPr>
      <dsp:spPr>
        <a:xfrm>
          <a:off x="8046656" y="192227"/>
          <a:ext cx="3323650" cy="454741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B7C14-09FF-4C93-A202-5B0C4EF0C669}">
      <dsp:nvSpPr>
        <dsp:cNvPr id="0" name=""/>
        <dsp:cNvSpPr/>
      </dsp:nvSpPr>
      <dsp:spPr>
        <a:xfrm>
          <a:off x="8046656" y="3706451"/>
          <a:ext cx="3323650" cy="106684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b="1" kern="1200" dirty="0"/>
            <a:t>CEQA and Final General Plan </a:t>
          </a:r>
        </a:p>
      </dsp:txBody>
      <dsp:txXfrm>
        <a:off x="8046656" y="3706451"/>
        <a:ext cx="2340598" cy="1066844"/>
      </dsp:txXfrm>
    </dsp:sp>
    <dsp:sp modelId="{0E2B3ADB-369F-423D-9937-E153514B7B08}">
      <dsp:nvSpPr>
        <dsp:cNvPr id="0" name=""/>
        <dsp:cNvSpPr/>
      </dsp:nvSpPr>
      <dsp:spPr>
        <a:xfrm>
          <a:off x="10355465" y="3602795"/>
          <a:ext cx="1430133" cy="14301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91AD-5583-2443-BE07-FFA75970413D}">
      <dsp:nvSpPr>
        <dsp:cNvPr id="0" name=""/>
        <dsp:cNvSpPr/>
      </dsp:nvSpPr>
      <dsp:spPr>
        <a:xfrm>
          <a:off x="2678" y="30231"/>
          <a:ext cx="8587131" cy="80964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415" rIns="0" bIns="18415" numCol="1" spcCol="1270" anchor="ctr" anchorCtr="0">
          <a:noAutofit/>
        </a:bodyPr>
        <a:lstStyle/>
        <a:p>
          <a:pPr lvl="0" algn="l" defTabSz="1289050" eaLnBrk="1" latinLnBrk="0">
            <a:lnSpc>
              <a:spcPct val="90000"/>
            </a:lnSpc>
            <a:spcBef>
              <a:spcPct val="0"/>
            </a:spcBef>
            <a:spcAft>
              <a:spcPct val="35000"/>
            </a:spcAft>
          </a:pPr>
          <a:r>
            <a:rPr lang="en-US" sz="2900" b="1" kern="1200" dirty="0"/>
            <a:t>City Council Kick-off/Visioning Workshops </a:t>
          </a:r>
        </a:p>
      </dsp:txBody>
      <dsp:txXfrm>
        <a:off x="407499" y="30231"/>
        <a:ext cx="7777489" cy="809642"/>
      </dsp:txXfrm>
    </dsp:sp>
    <dsp:sp modelId="{078637A8-1CA0-7145-A159-7E4D4430639E}">
      <dsp:nvSpPr>
        <dsp:cNvPr id="0" name=""/>
        <dsp:cNvSpPr/>
      </dsp:nvSpPr>
      <dsp:spPr>
        <a:xfrm>
          <a:off x="8326675" y="99051"/>
          <a:ext cx="3464849" cy="67200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May/June </a:t>
          </a:r>
          <a:r>
            <a:rPr lang="en-US" sz="2900" kern="1200" dirty="0"/>
            <a:t>2019</a:t>
          </a:r>
        </a:p>
      </dsp:txBody>
      <dsp:txXfrm>
        <a:off x="8662677" y="99051"/>
        <a:ext cx="2792846" cy="672003"/>
      </dsp:txXfrm>
    </dsp:sp>
    <dsp:sp modelId="{807688E2-6A21-414D-8547-761E5716C67F}">
      <dsp:nvSpPr>
        <dsp:cNvPr id="0" name=""/>
        <dsp:cNvSpPr/>
      </dsp:nvSpPr>
      <dsp:spPr>
        <a:xfrm>
          <a:off x="2678" y="953224"/>
          <a:ext cx="8636843" cy="80964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b="1" kern="1200" dirty="0" smtClean="0"/>
            <a:t>Vision</a:t>
          </a:r>
          <a:r>
            <a:rPr lang="en-US" sz="2900" b="1" kern="1200" baseline="0" dirty="0" smtClean="0"/>
            <a:t> &amp; Opportunities White Paper</a:t>
          </a:r>
          <a:endParaRPr lang="en-US" sz="2900" b="1" kern="1200" dirty="0"/>
        </a:p>
      </dsp:txBody>
      <dsp:txXfrm>
        <a:off x="407499" y="953224"/>
        <a:ext cx="7827201" cy="809642"/>
      </dsp:txXfrm>
    </dsp:sp>
    <dsp:sp modelId="{F08E3F74-A252-C54E-90CD-C39B5CB704CF}">
      <dsp:nvSpPr>
        <dsp:cNvPr id="0" name=""/>
        <dsp:cNvSpPr/>
      </dsp:nvSpPr>
      <dsp:spPr>
        <a:xfrm>
          <a:off x="8376387" y="1022044"/>
          <a:ext cx="3464849" cy="67200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August </a:t>
          </a:r>
          <a:r>
            <a:rPr lang="en-US" sz="2900" kern="1200" dirty="0"/>
            <a:t>2019</a:t>
          </a:r>
        </a:p>
      </dsp:txBody>
      <dsp:txXfrm>
        <a:off x="8712389" y="1022044"/>
        <a:ext cx="2792846" cy="672003"/>
      </dsp:txXfrm>
    </dsp:sp>
    <dsp:sp modelId="{8A6DB6C5-6E84-3546-A9B7-9C3BE52263D5}">
      <dsp:nvSpPr>
        <dsp:cNvPr id="0" name=""/>
        <dsp:cNvSpPr/>
      </dsp:nvSpPr>
      <dsp:spPr>
        <a:xfrm>
          <a:off x="2678" y="1876217"/>
          <a:ext cx="8587131" cy="809642"/>
        </a:xfrm>
        <a:prstGeom prst="chevron">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6510" rIns="0" bIns="16510" numCol="1" spcCol="1270" anchor="ctr" anchorCtr="0">
          <a:noAutofit/>
        </a:bodyPr>
        <a:lstStyle/>
        <a:p>
          <a:pPr marL="642938" lvl="0" indent="-627063" algn="l" defTabSz="1155700">
            <a:lnSpc>
              <a:spcPct val="90000"/>
            </a:lnSpc>
            <a:spcBef>
              <a:spcPct val="0"/>
            </a:spcBef>
            <a:spcAft>
              <a:spcPts val="400"/>
            </a:spcAft>
            <a:tabLst/>
          </a:pPr>
          <a:r>
            <a:rPr lang="en-US" sz="2600" b="1" kern="1200" dirty="0" smtClean="0"/>
            <a:t>Vision: Overall Update</a:t>
          </a:r>
          <a:br>
            <a:rPr lang="en-US" sz="2600" b="1" kern="1200" dirty="0" smtClean="0"/>
          </a:br>
          <a:r>
            <a:rPr lang="en-US" sz="2400" b="0" kern="1200" dirty="0" smtClean="0"/>
            <a:t>White Paper/City Council</a:t>
          </a:r>
          <a:r>
            <a:rPr lang="en-US" sz="2400" b="0" kern="1200" baseline="0" dirty="0" smtClean="0"/>
            <a:t> Work Session #1</a:t>
          </a:r>
          <a:endParaRPr lang="en-US" sz="2400" b="0" kern="1200" dirty="0"/>
        </a:p>
      </dsp:txBody>
      <dsp:txXfrm>
        <a:off x="407499" y="1876217"/>
        <a:ext cx="7777489" cy="809642"/>
      </dsp:txXfrm>
    </dsp:sp>
    <dsp:sp modelId="{E5B9386A-EBCC-6B4E-9E23-145B1B303619}">
      <dsp:nvSpPr>
        <dsp:cNvPr id="0" name=""/>
        <dsp:cNvSpPr/>
      </dsp:nvSpPr>
      <dsp:spPr>
        <a:xfrm>
          <a:off x="8326675" y="1945036"/>
          <a:ext cx="3464849" cy="67200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September </a:t>
          </a:r>
          <a:r>
            <a:rPr lang="en-US" sz="2900" kern="1200" dirty="0"/>
            <a:t>2019</a:t>
          </a:r>
        </a:p>
      </dsp:txBody>
      <dsp:txXfrm>
        <a:off x="8662677" y="1945036"/>
        <a:ext cx="2792846" cy="672003"/>
      </dsp:txXfrm>
    </dsp:sp>
    <dsp:sp modelId="{ED27C125-31B3-6546-BC16-B4965C7BD934}">
      <dsp:nvSpPr>
        <dsp:cNvPr id="0" name=""/>
        <dsp:cNvSpPr/>
      </dsp:nvSpPr>
      <dsp:spPr>
        <a:xfrm>
          <a:off x="2678" y="2799209"/>
          <a:ext cx="8587131" cy="80964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6510" rIns="0" bIns="16510" numCol="1" spcCol="1270" anchor="ctr" anchorCtr="0">
          <a:noAutofit/>
        </a:bodyPr>
        <a:lstStyle/>
        <a:p>
          <a:pPr lvl="0" algn="l" defTabSz="1155700">
            <a:lnSpc>
              <a:spcPct val="90000"/>
            </a:lnSpc>
            <a:spcBef>
              <a:spcPct val="0"/>
            </a:spcBef>
            <a:spcAft>
              <a:spcPts val="400"/>
            </a:spcAft>
          </a:pPr>
          <a:r>
            <a:rPr lang="en-US" sz="2600" b="1" kern="1200" dirty="0" smtClean="0"/>
            <a:t>Environmental Justice/Climate Change</a:t>
          </a:r>
          <a:endParaRPr lang="en-US" sz="2600" b="1" kern="1200" baseline="0" dirty="0" smtClean="0"/>
        </a:p>
        <a:p>
          <a:pPr marL="642938" lvl="0" indent="0" algn="l" defTabSz="1155700">
            <a:lnSpc>
              <a:spcPct val="90000"/>
            </a:lnSpc>
            <a:spcBef>
              <a:spcPct val="0"/>
            </a:spcBef>
            <a:spcAft>
              <a:spcPts val="400"/>
            </a:spcAft>
            <a:tabLst/>
          </a:pPr>
          <a:r>
            <a:rPr lang="en-US" sz="2400" b="0" kern="1200" baseline="0" dirty="0" smtClean="0"/>
            <a:t>White Paper/City Council Work Session #2</a:t>
          </a:r>
          <a:endParaRPr lang="en-US" sz="2400" b="0" kern="1200" dirty="0"/>
        </a:p>
      </dsp:txBody>
      <dsp:txXfrm>
        <a:off x="407499" y="2799209"/>
        <a:ext cx="7777489" cy="809642"/>
      </dsp:txXfrm>
    </dsp:sp>
    <dsp:sp modelId="{D654CEA4-7700-944A-8444-948F213F3601}">
      <dsp:nvSpPr>
        <dsp:cNvPr id="0" name=""/>
        <dsp:cNvSpPr/>
      </dsp:nvSpPr>
      <dsp:spPr>
        <a:xfrm>
          <a:off x="8326675" y="2868029"/>
          <a:ext cx="3464849" cy="67200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October </a:t>
          </a:r>
          <a:r>
            <a:rPr lang="en-US" sz="2900" kern="1200" dirty="0"/>
            <a:t>2019</a:t>
          </a:r>
        </a:p>
      </dsp:txBody>
      <dsp:txXfrm>
        <a:off x="8662677" y="2868029"/>
        <a:ext cx="2792846" cy="672003"/>
      </dsp:txXfrm>
    </dsp:sp>
    <dsp:sp modelId="{732C15B5-0BC7-E44F-B7BC-D3B3DAE8BFF1}">
      <dsp:nvSpPr>
        <dsp:cNvPr id="0" name=""/>
        <dsp:cNvSpPr/>
      </dsp:nvSpPr>
      <dsp:spPr>
        <a:xfrm>
          <a:off x="2678" y="3722202"/>
          <a:ext cx="8587131" cy="809642"/>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6510" rIns="0" bIns="16510" numCol="1" spcCol="1270" anchor="ctr" anchorCtr="0">
          <a:noAutofit/>
        </a:bodyPr>
        <a:lstStyle/>
        <a:p>
          <a:pPr lvl="0" algn="l" defTabSz="1155700">
            <a:lnSpc>
              <a:spcPct val="90000"/>
            </a:lnSpc>
            <a:spcBef>
              <a:spcPct val="0"/>
            </a:spcBef>
            <a:spcAft>
              <a:spcPts val="400"/>
            </a:spcAft>
          </a:pPr>
          <a:r>
            <a:rPr lang="en-US" sz="2600" b="1" kern="1200" dirty="0" smtClean="0"/>
            <a:t>Mobility </a:t>
          </a:r>
        </a:p>
        <a:p>
          <a:pPr marL="642938" lvl="0" indent="0" algn="l" defTabSz="1155700">
            <a:lnSpc>
              <a:spcPct val="90000"/>
            </a:lnSpc>
            <a:spcBef>
              <a:spcPct val="0"/>
            </a:spcBef>
            <a:spcAft>
              <a:spcPts val="400"/>
            </a:spcAft>
            <a:tabLst/>
          </a:pPr>
          <a:r>
            <a:rPr lang="en-US" sz="2400" b="0" kern="1200" dirty="0" smtClean="0"/>
            <a:t>White Paper/City Council Work Session #3</a:t>
          </a:r>
          <a:endParaRPr lang="en-US" sz="2400" b="0" kern="1200" dirty="0"/>
        </a:p>
      </dsp:txBody>
      <dsp:txXfrm>
        <a:off x="407499" y="3722202"/>
        <a:ext cx="7777489" cy="809642"/>
      </dsp:txXfrm>
    </dsp:sp>
    <dsp:sp modelId="{1B3CC761-5992-BD4B-9290-B5FB13C4E6ED}">
      <dsp:nvSpPr>
        <dsp:cNvPr id="0" name=""/>
        <dsp:cNvSpPr/>
      </dsp:nvSpPr>
      <dsp:spPr>
        <a:xfrm>
          <a:off x="8326675" y="3791022"/>
          <a:ext cx="3464849" cy="67200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December </a:t>
          </a:r>
          <a:r>
            <a:rPr lang="en-US" sz="2900" kern="1200" dirty="0" smtClean="0"/>
            <a:t>2019</a:t>
          </a:r>
          <a:endParaRPr lang="en-US" sz="2900" kern="1200" dirty="0"/>
        </a:p>
      </dsp:txBody>
      <dsp:txXfrm>
        <a:off x="8662677" y="3791022"/>
        <a:ext cx="2792846" cy="672003"/>
      </dsp:txXfrm>
    </dsp:sp>
    <dsp:sp modelId="{F3CA8235-020D-8442-A56A-1CD35ABF8813}">
      <dsp:nvSpPr>
        <dsp:cNvPr id="0" name=""/>
        <dsp:cNvSpPr/>
      </dsp:nvSpPr>
      <dsp:spPr>
        <a:xfrm>
          <a:off x="2678" y="4645195"/>
          <a:ext cx="8587131" cy="809642"/>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b="1" kern="1200" dirty="0"/>
            <a:t>Admin. Draft General Plan</a:t>
          </a:r>
        </a:p>
      </dsp:txBody>
      <dsp:txXfrm>
        <a:off x="407499" y="4645195"/>
        <a:ext cx="7777489" cy="809642"/>
      </dsp:txXfrm>
    </dsp:sp>
    <dsp:sp modelId="{FCBDA5C3-EC23-2D49-880C-6242EAFC417E}">
      <dsp:nvSpPr>
        <dsp:cNvPr id="0" name=""/>
        <dsp:cNvSpPr/>
      </dsp:nvSpPr>
      <dsp:spPr>
        <a:xfrm>
          <a:off x="8326675" y="4714014"/>
          <a:ext cx="3464849" cy="67200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March </a:t>
          </a:r>
          <a:r>
            <a:rPr lang="en-US" sz="2900" kern="1200" dirty="0"/>
            <a:t>2020</a:t>
          </a:r>
        </a:p>
      </dsp:txBody>
      <dsp:txXfrm>
        <a:off x="8662677" y="4714014"/>
        <a:ext cx="2792846" cy="672003"/>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35" tIns="45718" rIns="91435" bIns="45718" rtlCol="0"/>
          <a:lstStyle>
            <a:lvl1pPr algn="r">
              <a:defRPr sz="1200"/>
            </a:lvl1pPr>
          </a:lstStyle>
          <a:p>
            <a:fld id="{D63D5444-F62C-42C3-A75A-D9DBA807730F}" type="datetimeFigureOut">
              <a:rPr lang="en-US" smtClean="0"/>
              <a:t>9/10/19</a:t>
            </a:fld>
            <a:endParaRPr lang="en-US" dirty="0"/>
          </a:p>
        </p:txBody>
      </p:sp>
      <p:sp>
        <p:nvSpPr>
          <p:cNvPr id="4" name="Footer Placeholder 3"/>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35" tIns="45718" rIns="91435" bIns="45718" rtlCol="0"/>
          <a:lstStyle>
            <a:lvl1pPr algn="r">
              <a:defRPr sz="1200"/>
            </a:lvl1pPr>
          </a:lstStyle>
          <a:p>
            <a:fld id="{12CAA1FA-7B6A-47D2-8D61-F225D71B51FF}" type="datetimeFigureOut">
              <a:rPr lang="en-US" smtClean="0"/>
              <a:t>9/10/19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0" y="4400550"/>
            <a:ext cx="5486400" cy="3600451"/>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dirty="0"/>
          </a:p>
        </p:txBody>
      </p:sp>
    </p:spTree>
    <p:extLst>
      <p:ext uri="{BB962C8B-B14F-4D97-AF65-F5344CB8AC3E}">
        <p14:creationId xmlns:p14="http://schemas.microsoft.com/office/powerpoint/2010/main" val="181354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heard</a:t>
            </a:r>
            <a:r>
              <a:rPr lang="en-US" baseline="0" dirty="0" smtClean="0"/>
              <a:t> is summarized in a Visioning White Paper that was published in August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a:t>
            </a:fld>
            <a:endParaRPr lang="en-US" dirty="0"/>
          </a:p>
        </p:txBody>
      </p:sp>
    </p:spTree>
    <p:extLst>
      <p:ext uri="{BB962C8B-B14F-4D97-AF65-F5344CB8AC3E}">
        <p14:creationId xmlns:p14="http://schemas.microsoft.com/office/powerpoint/2010/main" val="5291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community workshops were held in June</a:t>
            </a:r>
            <a:r>
              <a:rPr lang="en-US" baseline="0" dirty="0" smtClean="0"/>
              <a:t> and a community survey was made available on-line and advertised at City Council meetings, on the website, and via social media</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a:t>
            </a:fld>
            <a:endParaRPr lang="en-US" dirty="0"/>
          </a:p>
        </p:txBody>
      </p:sp>
    </p:spTree>
    <p:extLst>
      <p:ext uri="{BB962C8B-B14F-4D97-AF65-F5344CB8AC3E}">
        <p14:creationId xmlns:p14="http://schemas.microsoft.com/office/powerpoint/2010/main" val="183317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tLang="en-US" dirty="0" smtClean="0"/>
              <a:t>The “Visioning</a:t>
            </a:r>
            <a:r>
              <a:rPr lang="en-US" altLang="en-US" baseline="0" dirty="0" smtClean="0"/>
              <a:t> White Paper</a:t>
            </a:r>
            <a:r>
              <a:rPr lang="en-US" altLang="en-US" dirty="0" smtClean="0"/>
              <a:t>” highlights seven major takeaways from the outreach effort...</a:t>
            </a:r>
          </a:p>
          <a:p>
            <a:pPr marL="165100" indent="-165100">
              <a:buFontTx/>
              <a:buChar char="•"/>
            </a:pPr>
            <a:endParaRPr lang="en-US" altLang="en-US" dirty="0" smtClean="0"/>
          </a:p>
          <a:p>
            <a:pPr marL="165100" indent="-165100">
              <a:buFontTx/>
              <a:buChar char="•"/>
            </a:pPr>
            <a:r>
              <a:rPr lang="en-US" altLang="en-US" dirty="0" smtClean="0"/>
              <a:t>First, we found that Oakley takes great pride in its small-town, family-oriented community,</a:t>
            </a:r>
            <a:r>
              <a:rPr lang="en-US" altLang="en-US" baseline="0" dirty="0" smtClean="0"/>
              <a:t> the distinct downtown, and the range of natural resources that make Oakley unique, including the Delta, Big Break, agricultural, rural, and open space </a:t>
            </a:r>
            <a:r>
              <a:rPr lang="en-US" altLang="en-US" dirty="0" smtClean="0"/>
              <a:t>assets</a:t>
            </a:r>
          </a:p>
          <a:p>
            <a:pPr marL="165100" indent="-165100">
              <a:buFontTx/>
              <a:buChar char="•"/>
            </a:pPr>
            <a:endParaRPr lang="en-US" altLang="en-US" dirty="0" smtClean="0"/>
          </a:p>
          <a:p>
            <a:pPr marL="165100" indent="-165100">
              <a:buFontTx/>
              <a:buChar char="•"/>
            </a:pPr>
            <a:r>
              <a:rPr lang="en-US" altLang="en-US" dirty="0" smtClean="0"/>
              <a:t>For mobility, participants</a:t>
            </a:r>
            <a:r>
              <a:rPr lang="en-US" altLang="en-US" baseline="0" dirty="0" smtClean="0"/>
              <a:t> indicated that continuing to address vehicle traffic is important, but indicated that transportation-related improvements should focus on safety and improving pedestrian facilities and accessibility</a:t>
            </a:r>
            <a:endParaRPr lang="en-US" altLang="en-US" dirty="0" smtClean="0"/>
          </a:p>
          <a:p>
            <a:pPr marL="165100" indent="-165100">
              <a:buFontTx/>
              <a:buChar char="•"/>
            </a:pPr>
            <a:endParaRPr lang="en-US" altLang="en-US" dirty="0" smtClean="0"/>
          </a:p>
          <a:p>
            <a:pPr marL="165100" indent="-165100">
              <a:buFontTx/>
              <a:buChar char="•"/>
            </a:pPr>
            <a:r>
              <a:rPr lang="en-US" altLang="en-US" dirty="0" smtClean="0"/>
              <a:t>People also stressed that Oakley needs high-quality jobs and an expanded economic</a:t>
            </a:r>
            <a:r>
              <a:rPr lang="en-US" altLang="en-US" baseline="0" dirty="0" smtClean="0"/>
              <a:t> base – technology sector, business parks, and commercial jobs that provide high-quality, well-paid jobs</a:t>
            </a:r>
          </a:p>
          <a:p>
            <a:pPr marL="165100" indent="-165100">
              <a:buFontTx/>
              <a:buChar char="•"/>
            </a:pPr>
            <a:endParaRPr lang="en-US" altLang="en-US" dirty="0" smtClean="0"/>
          </a:p>
          <a:p>
            <a:pPr marL="171450" indent="-171450">
              <a:buFont typeface="Arial" charset="0"/>
              <a:buChar char="•"/>
            </a:pPr>
            <a:r>
              <a:rPr lang="en-US" sz="1200" b="0" i="0" u="none" strike="noStrike" kern="1200" baseline="0" dirty="0" smtClean="0">
                <a:solidFill>
                  <a:schemeClr val="tx1"/>
                </a:solidFill>
                <a:latin typeface="+mn-lt"/>
                <a:ea typeface="+mn-ea"/>
                <a:cs typeface="+mn-cs"/>
              </a:rPr>
              <a:t>A desire for more shopping, particularly grocery and community-serving stores, restaurants, and social venues that provide entertainment and family-oriented recreation opportunities, grocery stores, was identified by community members</a:t>
            </a:r>
            <a:endParaRPr lang="en-US" alt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a:t>
            </a:fld>
            <a:endParaRPr lang="en-US" dirty="0"/>
          </a:p>
        </p:txBody>
      </p:sp>
    </p:spTree>
    <p:extLst>
      <p:ext uri="{BB962C8B-B14F-4D97-AF65-F5344CB8AC3E}">
        <p14:creationId xmlns:p14="http://schemas.microsoft.com/office/powerpoint/2010/main" val="179689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tLang="en-US" dirty="0" smtClean="0"/>
              <a:t>The “Visioning</a:t>
            </a:r>
            <a:r>
              <a:rPr lang="en-US" altLang="en-US" baseline="0" dirty="0" smtClean="0"/>
              <a:t> White Paper</a:t>
            </a:r>
            <a:r>
              <a:rPr lang="en-US" altLang="en-US" dirty="0" smtClean="0"/>
              <a:t>” highlights seven major takeaways from the outreach effort...</a:t>
            </a:r>
          </a:p>
          <a:p>
            <a:pPr marL="165100" indent="-165100">
              <a:buFontTx/>
              <a:buChar char="•"/>
            </a:pPr>
            <a:endParaRPr lang="en-US" altLang="en-US" dirty="0" smtClean="0"/>
          </a:p>
          <a:p>
            <a:pPr marL="165100" indent="-165100">
              <a:buFontTx/>
              <a:buChar char="•"/>
            </a:pPr>
            <a:r>
              <a:rPr lang="en-US" altLang="en-US" dirty="0" smtClean="0"/>
              <a:t>First, we found that Oakley takes great pride in its small-town, family-oriented community,</a:t>
            </a:r>
            <a:r>
              <a:rPr lang="en-US" altLang="en-US" baseline="0" dirty="0" smtClean="0"/>
              <a:t> the distinct downtown, and the range of natural resources that make Oakley unique, including the Delta, Big Break, agricultural, rural, and open space </a:t>
            </a:r>
            <a:r>
              <a:rPr lang="en-US" altLang="en-US" dirty="0" smtClean="0"/>
              <a:t>assets</a:t>
            </a:r>
          </a:p>
          <a:p>
            <a:pPr marL="165100" indent="-165100">
              <a:buFontTx/>
              <a:buChar char="•"/>
            </a:pPr>
            <a:endParaRPr lang="en-US" altLang="en-US" dirty="0" smtClean="0"/>
          </a:p>
          <a:p>
            <a:pPr marL="165100" indent="-165100">
              <a:buFontTx/>
              <a:buChar char="•"/>
            </a:pPr>
            <a:r>
              <a:rPr lang="en-US" altLang="en-US" dirty="0" smtClean="0"/>
              <a:t>For mobility, participants</a:t>
            </a:r>
            <a:r>
              <a:rPr lang="en-US" altLang="en-US" baseline="0" dirty="0" smtClean="0"/>
              <a:t> indicated that continuing to address vehicle traffic is important, but indicated that transportation-related improvements should focus on safety and improving pedestrian facilities and accessibility</a:t>
            </a:r>
            <a:endParaRPr lang="en-US" altLang="en-US" dirty="0" smtClean="0"/>
          </a:p>
          <a:p>
            <a:pPr marL="165100" indent="-165100">
              <a:buFontTx/>
              <a:buChar char="•"/>
            </a:pPr>
            <a:endParaRPr lang="en-US" altLang="en-US" dirty="0" smtClean="0"/>
          </a:p>
          <a:p>
            <a:pPr marL="165100" indent="-165100">
              <a:buFontTx/>
              <a:buChar char="•"/>
            </a:pPr>
            <a:r>
              <a:rPr lang="en-US" altLang="en-US" dirty="0" smtClean="0"/>
              <a:t>People also stressed that Oakley needs high-quality jobs and an expanded economic</a:t>
            </a:r>
            <a:r>
              <a:rPr lang="en-US" altLang="en-US" baseline="0" dirty="0" smtClean="0"/>
              <a:t> base – technology sector, business parks, and commercial jobs that provide high-quality, well-paid jobs</a:t>
            </a:r>
          </a:p>
          <a:p>
            <a:pPr marL="165100" indent="-165100">
              <a:buFontTx/>
              <a:buChar char="•"/>
            </a:pPr>
            <a:endParaRPr lang="en-US" altLang="en-US" dirty="0" smtClean="0"/>
          </a:p>
          <a:p>
            <a:pPr marL="171450" indent="-171450">
              <a:buFont typeface="Arial" charset="0"/>
              <a:buChar char="•"/>
            </a:pPr>
            <a:r>
              <a:rPr lang="en-US" sz="1200" b="0" i="0" u="none" strike="noStrike" kern="1200" baseline="0" dirty="0" smtClean="0">
                <a:solidFill>
                  <a:schemeClr val="tx1"/>
                </a:solidFill>
                <a:latin typeface="+mn-lt"/>
                <a:ea typeface="+mn-ea"/>
                <a:cs typeface="+mn-cs"/>
              </a:rPr>
              <a:t>A desire for more shopping, particularly grocery and community-serving stores, restaurants, and social venues that provide entertainment and family-oriented recreation opportunities, grocery stores, was identified by community members</a:t>
            </a:r>
            <a:endParaRPr lang="en-US" alt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dirty="0"/>
          </a:p>
        </p:txBody>
      </p:sp>
    </p:spTree>
    <p:extLst>
      <p:ext uri="{BB962C8B-B14F-4D97-AF65-F5344CB8AC3E}">
        <p14:creationId xmlns:p14="http://schemas.microsoft.com/office/powerpoint/2010/main" val="1028157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baseline="0" dirty="0" smtClean="0">
                <a:solidFill>
                  <a:schemeClr val="tx1"/>
                </a:solidFill>
                <a:latin typeface="+mn-lt"/>
                <a:ea typeface="+mn-ea"/>
                <a:cs typeface="+mn-cs"/>
              </a:rPr>
              <a:t>A desire parks, recreation, and a healthy and active lifestyle was demonstrated by the stated need for parks and continued improvements to parks, access to the waterfront, family-friendly events, and recreation and activity programs for all ages.</a:t>
            </a:r>
          </a:p>
          <a:p>
            <a:pPr marL="171450" indent="-171450">
              <a:buFont typeface="Arial"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0" u="none" strike="noStrike" kern="1200" baseline="0" dirty="0" smtClean="0">
                <a:solidFill>
                  <a:schemeClr val="tx1"/>
                </a:solidFill>
                <a:latin typeface="+mn-lt"/>
                <a:ea typeface="+mn-ea"/>
                <a:cs typeface="+mn-cs"/>
              </a:rPr>
              <a:t>Community safety and community-oriented facilities and services, including a local library, improvements to schools, and family- and youth-oriented activities, were key concerns</a:t>
            </a:r>
          </a:p>
          <a:p>
            <a:pPr marL="171450" indent="-171450">
              <a:buFont typeface="Arial" charset="0"/>
              <a:buChar char="•"/>
            </a:pPr>
            <a:r>
              <a:rPr lang="en-US" sz="1200" b="0" i="0" u="none" strike="noStrike" kern="1200" baseline="0" dirty="0" smtClean="0">
                <a:solidFill>
                  <a:schemeClr val="tx1"/>
                </a:solidFill>
                <a:latin typeface="+mn-lt"/>
                <a:ea typeface="+mn-ea"/>
                <a:cs typeface="+mn-cs"/>
              </a:rPr>
              <a:t>identified during the Visioning process. An on-going commitment to a responsive police department and fire department and to proactive management of safety, homelessness, and crime is needed for residents to continue to feel safe.</a:t>
            </a:r>
          </a:p>
          <a:p>
            <a:pPr marL="171450" indent="-171450">
              <a:buFont typeface="Arial" charset="0"/>
              <a:buChar char="•"/>
            </a:pPr>
            <a:endParaRPr lang="en-US" sz="1200" b="0" i="0" u="none" strike="noStrike" kern="1200" baseline="0" dirty="0" smtClean="0">
              <a:solidFill>
                <a:schemeClr val="tx1"/>
              </a:solidFill>
              <a:latin typeface="+mn-lt"/>
              <a:ea typeface="+mn-ea"/>
              <a:cs typeface="+mn-cs"/>
            </a:endParaRPr>
          </a:p>
          <a:p>
            <a:pPr marL="171450" indent="-171450">
              <a:buFont typeface="Arial" charset="0"/>
              <a:buChar char="•"/>
            </a:pPr>
            <a:r>
              <a:rPr lang="en-US" sz="1200" b="0" i="0" u="none" strike="noStrike" kern="1200" baseline="0" dirty="0" smtClean="0">
                <a:solidFill>
                  <a:schemeClr val="tx1"/>
                </a:solidFill>
                <a:latin typeface="+mn-lt"/>
                <a:ea typeface="+mn-ea"/>
                <a:cs typeface="+mn-cs"/>
              </a:rPr>
              <a:t>Services and infrastructure must be planned to keep pace with growth, particularly housing, and new development should reflect the desired character of the community and respect the rural, open space, and</a:t>
            </a:r>
          </a:p>
          <a:p>
            <a:pPr marL="171450" indent="-171450">
              <a:buFont typeface="Arial" charset="0"/>
              <a:buChar char="•"/>
            </a:pPr>
            <a:r>
              <a:rPr lang="en-US" sz="1200" b="0" i="0" u="none" strike="noStrike" kern="1200" baseline="0" dirty="0" smtClean="0">
                <a:solidFill>
                  <a:schemeClr val="tx1"/>
                </a:solidFill>
                <a:latin typeface="+mn-lt"/>
                <a:ea typeface="+mn-ea"/>
                <a:cs typeface="+mn-cs"/>
              </a:rPr>
              <a:t>agricultural nature of the area.</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dirty="0"/>
          </a:p>
        </p:txBody>
      </p:sp>
    </p:spTree>
    <p:extLst>
      <p:ext uri="{BB962C8B-B14F-4D97-AF65-F5344CB8AC3E}">
        <p14:creationId xmlns:p14="http://schemas.microsoft.com/office/powerpoint/2010/main" val="1584579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11</a:t>
            </a:fld>
            <a:endParaRPr lang="en-US" dirty="0"/>
          </a:p>
        </p:txBody>
      </p:sp>
    </p:spTree>
    <p:extLst>
      <p:ext uri="{BB962C8B-B14F-4D97-AF65-F5344CB8AC3E}">
        <p14:creationId xmlns:p14="http://schemas.microsoft.com/office/powerpoint/2010/main" val="46665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dirty="0"/>
          </a:p>
        </p:txBody>
      </p:sp>
    </p:spTree>
    <p:extLst>
      <p:ext uri="{BB962C8B-B14F-4D97-AF65-F5344CB8AC3E}">
        <p14:creationId xmlns:p14="http://schemas.microsoft.com/office/powerpoint/2010/main" val="133650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dirty="0"/>
          </a:p>
        </p:txBody>
      </p:sp>
    </p:spTree>
    <p:extLst>
      <p:ext uri="{BB962C8B-B14F-4D97-AF65-F5344CB8AC3E}">
        <p14:creationId xmlns:p14="http://schemas.microsoft.com/office/powerpoint/2010/main" val="136269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userDrawn="1"/>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dirty="0"/>
          </a:p>
        </p:txBody>
      </p:sp>
      <p:sp>
        <p:nvSpPr>
          <p:cNvPr id="2" name="Title 1"/>
          <p:cNvSpPr>
            <a:spLocks noGrp="1"/>
          </p:cNvSpPr>
          <p:nvPr>
            <p:ph type="ctrTitle"/>
          </p:nvPr>
        </p:nvSpPr>
        <p:spPr>
          <a:xfrm>
            <a:off x="1295400" y="1873584"/>
            <a:ext cx="6400800" cy="2560320"/>
          </a:xfrm>
          <a:noFill/>
        </p:spPr>
        <p:txBody>
          <a:bodyPr anchor="b">
            <a:normAutofit/>
          </a:bodyPr>
          <a:lstStyle>
            <a:lvl1pPr algn="l">
              <a:defRPr sz="4000">
                <a:solidFill>
                  <a:srgbClr val="3B7935"/>
                </a:solidFill>
              </a:defRPr>
            </a:lvl1pPr>
          </a:lstStyle>
          <a:p>
            <a:r>
              <a:rPr lang="en-US" dirty="0"/>
              <a:t>Click to edit Master title style</a:t>
            </a:r>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7"/>
          <p:cNvSpPr>
            <a:spLocks/>
          </p:cNvSpPr>
          <p:nvPr userDrawn="1"/>
        </p:nvSpPr>
        <p:spPr bwMode="auto">
          <a:xfrm>
            <a:off x="7773817"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lumMod val="40000"/>
              <a:lumOff val="60000"/>
            </a:schemeClr>
          </a:solidFill>
          <a:ln>
            <a:noFill/>
          </a:ln>
          <a:effectLst>
            <a:innerShdw blurRad="177800" dist="50800" dir="10800000">
              <a:srgbClr val="287CA0">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solidFill>
                <a:schemeClr val="accent1">
                  <a:lumMod val="20000"/>
                  <a:lumOff val="80000"/>
                </a:schemeClr>
              </a:solidFill>
            </a:endParaRPr>
          </a:p>
        </p:txBody>
      </p:sp>
      <p:sp>
        <p:nvSpPr>
          <p:cNvPr id="10" name="Freeform 7"/>
          <p:cNvSpPr>
            <a:spLocks/>
          </p:cNvSpPr>
          <p:nvPr userDrawn="1"/>
        </p:nvSpPr>
        <p:spPr bwMode="auto">
          <a:xfrm>
            <a:off x="8111412" y="1926"/>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2">
              <a:lumMod val="75000"/>
            </a:schemeClr>
          </a:solidFill>
          <a:ln>
            <a:noFill/>
          </a:ln>
          <a:effectLst>
            <a:innerShdw blurRad="177800" dist="50800" dir="10800000">
              <a:srgbClr val="7CC144">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solidFill>
                <a:schemeClr val="accent2">
                  <a:lumMod val="60000"/>
                  <a:lumOff val="40000"/>
                </a:schemeClr>
              </a:solidFill>
            </a:endParaRP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9/10/19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8" name="Rectangle 7"/>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0"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rgbClr val="D3E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rgbClr val="2C3A8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9/10/19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10" name="Rectangle 9"/>
          <p:cNvSpPr/>
          <p:nvPr/>
        </p:nvSpPr>
        <p:spPr>
          <a:xfrm>
            <a:off x="6324599" y="5257800"/>
            <a:ext cx="4572000" cy="914400"/>
          </a:xfrm>
          <a:prstGeom prst="rect">
            <a:avLst/>
          </a:prstGeom>
          <a:solidFill>
            <a:srgbClr val="D3E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95400" y="5257800"/>
            <a:ext cx="4572000" cy="54865"/>
          </a:xfrm>
          <a:prstGeom prst="rect">
            <a:avLst/>
          </a:prstGeom>
          <a:solidFill>
            <a:srgbClr val="287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6324599" y="5257800"/>
            <a:ext cx="4572000" cy="54865"/>
          </a:xfrm>
          <a:prstGeom prst="rect">
            <a:avLst/>
          </a:prstGeom>
          <a:solidFill>
            <a:srgbClr val="287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rgbClr val="2C3A8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Rectangle 13"/>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6"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9/10/19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
        <p:nvSpPr>
          <p:cNvPr id="7" name="Rectangle 6"/>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9"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6251613" y="3387909"/>
            <a:ext cx="6858000" cy="82183"/>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9813442" y="269105"/>
            <a:ext cx="2320683" cy="6380213"/>
          </a:xfrm>
          <a:prstGeom prst="homePlate">
            <a:avLst>
              <a:gd name="adj" fmla="val 53349"/>
            </a:avLst>
          </a:prstGeom>
        </p:spPr>
        <p:txBody>
          <a:bodyPr vert="eaVert"/>
          <a:lstStyle>
            <a:lvl1pPr>
              <a:defRPr>
                <a:solidFill>
                  <a:schemeClr val="accent1">
                    <a:lumMod val="40000"/>
                    <a:lumOff val="6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9/10/19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9/10/19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
        <p:nvSpPr>
          <p:cNvPr id="9"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r>
              <a:rPr lang="en-US" dirty="0"/>
              <a:t>Lake Forest General Plan Update 2040 | De Novo Planning Group Proposal Presentation</a:t>
            </a:r>
          </a:p>
        </p:txBody>
      </p:sp>
      <p:sp>
        <p:nvSpPr>
          <p:cNvPr id="14" name="Rectangle 13"/>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6"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82563" indent="0">
              <a:tabLst/>
              <a:defRPr/>
            </a:lvl1pPr>
          </a:lstStyle>
          <a:p>
            <a:r>
              <a:rPr lang="en-US" dirty="0"/>
              <a:t>CLICK TO EDIT MASTER TITLE STYLE</a:t>
            </a:r>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2" name="Title 1"/>
          <p:cNvSpPr>
            <a:spLocks noGrp="1"/>
          </p:cNvSpPr>
          <p:nvPr>
            <p:ph type="ctrTitle"/>
          </p:nvPr>
        </p:nvSpPr>
        <p:spPr>
          <a:xfrm>
            <a:off x="1295401" y="1873584"/>
            <a:ext cx="5120640" cy="2560320"/>
          </a:xfrm>
          <a:prstGeom prst="rect">
            <a:avLst/>
          </a:prstGeom>
        </p:spPr>
        <p:txBody>
          <a:bodyPr anchor="b">
            <a:normAutofit/>
          </a:bodyPr>
          <a:lstStyle>
            <a:lvl1pPr algn="l">
              <a:defRPr sz="4000">
                <a:solidFill>
                  <a:srgbClr val="D3E385"/>
                </a:solidFill>
              </a:defRPr>
            </a:lvl1pPr>
          </a:lstStyle>
          <a:p>
            <a:r>
              <a:rPr lang="en-US" dirty="0"/>
              <a:t>Click to edit Master title style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
        <p:nvSpPr>
          <p:cNvPr id="13" name="Freeform 7"/>
          <p:cNvSpPr>
            <a:spLocks/>
          </p:cNvSpPr>
          <p:nvPr userDrawn="1"/>
        </p:nvSpPr>
        <p:spPr bwMode="auto">
          <a:xfrm>
            <a:off x="64774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7DB8E4"/>
          </a:solidFill>
          <a:ln>
            <a:noFill/>
          </a:ln>
          <a:effectLst>
            <a:innerShdw blurRad="177800" dist="50800" dir="10800000">
              <a:srgbClr val="287CA0">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1" name="Freeform 7"/>
          <p:cNvSpPr>
            <a:spLocks/>
          </p:cNvSpPr>
          <p:nvPr userDrawn="1"/>
        </p:nvSpPr>
        <p:spPr bwMode="auto">
          <a:xfrm>
            <a:off x="6815048" y="1926"/>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D3E385"/>
          </a:solidFill>
          <a:ln>
            <a:noFill/>
          </a:ln>
          <a:effectLst>
            <a:innerShdw blurRad="177800" dist="50800" dir="10800000">
              <a:srgbClr val="7CC144">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2" name="Title 1"/>
          <p:cNvSpPr>
            <a:spLocks noGrp="1"/>
          </p:cNvSpPr>
          <p:nvPr>
            <p:ph type="title"/>
          </p:nvPr>
        </p:nvSpPr>
        <p:spPr>
          <a:xfrm>
            <a:off x="1295398" y="2914650"/>
            <a:ext cx="8046720" cy="1557338"/>
          </a:xfrm>
          <a:prstGeom prst="rect">
            <a:avLst/>
          </a:prstGeom>
        </p:spPr>
        <p:txBody>
          <a:bodyPr anchor="b">
            <a:normAutofit/>
          </a:bodyPr>
          <a:lstStyle>
            <a:lvl1pPr>
              <a:defRPr sz="3200">
                <a:solidFill>
                  <a:srgbClr val="D3E385"/>
                </a:solidFill>
              </a:defRPr>
            </a:lvl1pPr>
          </a:lstStyle>
          <a:p>
            <a:r>
              <a:rPr lang="en-US" dirty="0"/>
              <a:t>Click to edit Master title style</a:t>
            </a:r>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reeform 7"/>
          <p:cNvSpPr>
            <a:spLocks/>
          </p:cNvSpPr>
          <p:nvPr userDrawn="1"/>
        </p:nvSpPr>
        <p:spPr bwMode="auto">
          <a:xfrm>
            <a:off x="895444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7DB8E4"/>
          </a:solidFill>
          <a:ln>
            <a:noFill/>
          </a:ln>
          <a:effectLst>
            <a:innerShdw blurRad="177800" dist="50800" dir="10800000">
              <a:srgbClr val="287CA0">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9" name="Freeform 7"/>
          <p:cNvSpPr>
            <a:spLocks/>
          </p:cNvSpPr>
          <p:nvPr userDrawn="1"/>
        </p:nvSpPr>
        <p:spPr bwMode="auto">
          <a:xfrm>
            <a:off x="9292038" y="1926"/>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D3E385"/>
          </a:solidFill>
          <a:ln>
            <a:noFill/>
          </a:ln>
          <a:effectLst>
            <a:innerShdw blurRad="177800" dist="50800" dir="10800000">
              <a:srgbClr val="7CC144">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9A3335-6331-4872-A8B7-ECD55539F4D0}" type="datetimeFigureOut">
              <a:rPr lang="en-US" smtClean="0"/>
              <a:t>9/10/19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9"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r>
              <a:rPr lang="en-US" dirty="0"/>
              <a:t>Lake Forest General Plan Update 2040 | De Novo Planning Group Proposal Presentation</a:t>
            </a:r>
          </a:p>
        </p:txBody>
      </p:sp>
      <p:sp>
        <p:nvSpPr>
          <p:cNvPr id="11" name="Rectangle 10"/>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3"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10" name="Rectangle 9"/>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2" name="Title 1"/>
          <p:cNvSpPr>
            <a:spLocks noGrp="1"/>
          </p:cNvSpPr>
          <p:nvPr>
            <p:ph type="title"/>
          </p:nvPr>
        </p:nvSpPr>
        <p:spPr>
          <a:xfrm>
            <a:off x="0" y="0"/>
            <a:ext cx="8933688" cy="1234440"/>
          </a:xfrm>
        </p:spPr>
        <p:txBody>
          <a:bodyPr/>
          <a:lstStyle>
            <a:lvl1pPr marL="127000" indent="0">
              <a:tabLst/>
              <a:defRPr/>
            </a:lvl1pPr>
          </a:lstStyle>
          <a:p>
            <a:r>
              <a:rPr lang="en-US" dirty="0"/>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9/10/19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9A3335-6331-4872-A8B7-ECD55539F4D0}" type="datetimeFigureOut">
              <a:rPr lang="en-US" smtClean="0"/>
              <a:t>9/10/19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
        <p:nvSpPr>
          <p:cNvPr id="8" name="Rectangle 7"/>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0"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9/10/19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9/10/19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10" name="Rectangle 9"/>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2"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7CC">
            <a:alpha val="68000"/>
          </a:srgbClr>
        </a:solidFill>
        <a:effectLst/>
      </p:bgPr>
    </p:bg>
    <p:spTree>
      <p:nvGrpSpPr>
        <p:cNvPr id="1" name=""/>
        <p:cNvGrpSpPr/>
        <p:nvPr/>
      </p:nvGrpSpPr>
      <p:grpSpPr>
        <a:xfrm>
          <a:off x="0" y="0"/>
          <a:ext cx="0" cy="0"/>
          <a:chOff x="0" y="0"/>
          <a:chExt cx="0" cy="0"/>
        </a:xfrm>
      </p:grpSpPr>
      <p:sp>
        <p:nvSpPr>
          <p:cNvPr id="11" name="Rectangle 10"/>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2"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54770" y="1700463"/>
            <a:ext cx="9841830" cy="447173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9/10/19</a:t>
            </a:fld>
            <a:endParaRPr lang="en-US" dirty="0"/>
          </a:p>
        </p:txBody>
      </p:sp>
      <p:sp>
        <p:nvSpPr>
          <p:cNvPr id="5" name="Footer Placeholder 4"/>
          <p:cNvSpPr>
            <a:spLocks noGrp="1"/>
          </p:cNvSpPr>
          <p:nvPr>
            <p:ph type="ftr" sz="quarter" idx="3"/>
          </p:nvPr>
        </p:nvSpPr>
        <p:spPr>
          <a:xfrm>
            <a:off x="1054769" y="6374999"/>
            <a:ext cx="6243203" cy="274320"/>
          </a:xfrm>
          <a:prstGeom prst="rect">
            <a:avLst/>
          </a:prstGeom>
        </p:spPr>
        <p:txBody>
          <a:bodyPr vert="horz" lIns="91440" tIns="45720" rIns="91440" bIns="45720" rtlCol="0" anchor="ctr"/>
          <a:lstStyle>
            <a:lvl1pPr algn="l">
              <a:defRPr sz="1000">
                <a:solidFill>
                  <a:schemeClr val="tx1"/>
                </a:solidFill>
              </a:defRPr>
            </a:lvl1pPr>
          </a:lstStyle>
          <a:p>
            <a:r>
              <a:rPr lang="en-US" dirty="0"/>
              <a:t>Lake Forest General Plan Update 2040 | De Novo Planning Group Proposal Presentation</a:t>
            </a:r>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b="0" i="0" kern="1200">
          <a:solidFill>
            <a:schemeClr val="accent1">
              <a:lumMod val="40000"/>
              <a:lumOff val="60000"/>
            </a:schemeClr>
          </a:solidFill>
          <a:latin typeface="Cambria" panose="02040503050406030204" pitchFamily="18" charset="0"/>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800" b="0" i="0" kern="1200">
          <a:solidFill>
            <a:schemeClr val="bg2">
              <a:lumMod val="25000"/>
            </a:schemeClr>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2">
              <a:lumMod val="25000"/>
            </a:schemeClr>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b="0" i="0" kern="1200">
          <a:solidFill>
            <a:schemeClr val="bg2">
              <a:lumMod val="25000"/>
            </a:schemeClr>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b="0" i="0" kern="1200">
          <a:solidFill>
            <a:schemeClr val="bg2">
              <a:lumMod val="25000"/>
            </a:schemeClr>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b="0" i="0" kern="1200">
          <a:solidFill>
            <a:schemeClr val="bg2">
              <a:lumMod val="25000"/>
            </a:schemeClr>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623526"/>
            <a:ext cx="6148387" cy="2560320"/>
          </a:xfrm>
          <a:noFill/>
        </p:spPr>
        <p:txBody>
          <a:bodyPr>
            <a:normAutofit/>
          </a:bodyPr>
          <a:lstStyle/>
          <a:p>
            <a:r>
              <a:rPr lang="en-US" sz="4800" b="1" dirty="0" smtClean="0">
                <a:solidFill>
                  <a:srgbClr val="3B7935"/>
                </a:solidFill>
              </a:rPr>
              <a:t>Focused General </a:t>
            </a:r>
            <a:r>
              <a:rPr lang="en-US" sz="4800" b="1" dirty="0">
                <a:solidFill>
                  <a:srgbClr val="3B7935"/>
                </a:solidFill>
              </a:rPr>
              <a:t>Plan </a:t>
            </a:r>
            <a:r>
              <a:rPr lang="en-US" sz="4800" b="1" dirty="0" smtClean="0">
                <a:solidFill>
                  <a:srgbClr val="3B7935"/>
                </a:solidFill>
              </a:rPr>
              <a:t>Update</a:t>
            </a:r>
            <a:br>
              <a:rPr lang="en-US" sz="4800" b="1" dirty="0" smtClean="0">
                <a:solidFill>
                  <a:srgbClr val="3B7935"/>
                </a:solidFill>
              </a:rPr>
            </a:br>
            <a:r>
              <a:rPr lang="en-US" sz="3000" dirty="0" smtClean="0">
                <a:solidFill>
                  <a:srgbClr val="3B7935"/>
                </a:solidFill>
              </a:rPr>
              <a:t>Status Report &amp; Visioning Overview</a:t>
            </a:r>
            <a:endParaRPr lang="en-US" sz="3000" dirty="0">
              <a:solidFill>
                <a:srgbClr val="3B7935"/>
              </a:solidFill>
            </a:endParaRPr>
          </a:p>
        </p:txBody>
      </p:sp>
      <p:sp>
        <p:nvSpPr>
          <p:cNvPr id="3" name="Subtitle 2"/>
          <p:cNvSpPr>
            <a:spLocks noGrp="1"/>
          </p:cNvSpPr>
          <p:nvPr>
            <p:ph type="subTitle" idx="1"/>
          </p:nvPr>
        </p:nvSpPr>
        <p:spPr>
          <a:xfrm>
            <a:off x="1295401" y="3407006"/>
            <a:ext cx="5533662" cy="1500660"/>
          </a:xfrm>
        </p:spPr>
        <p:txBody>
          <a:bodyPr>
            <a:normAutofit/>
          </a:bodyPr>
          <a:lstStyle/>
          <a:p>
            <a:pPr>
              <a:lnSpc>
                <a:spcPct val="100000"/>
              </a:lnSpc>
              <a:spcBef>
                <a:spcPts val="200"/>
              </a:spcBef>
            </a:pPr>
            <a:r>
              <a:rPr lang="en-US" sz="3600" dirty="0" smtClean="0"/>
              <a:t>City Council</a:t>
            </a:r>
            <a:endParaRPr lang="en-US" sz="3600" dirty="0"/>
          </a:p>
          <a:p>
            <a:pPr>
              <a:lnSpc>
                <a:spcPct val="100000"/>
              </a:lnSpc>
              <a:spcBef>
                <a:spcPts val="200"/>
              </a:spcBef>
            </a:pPr>
            <a:r>
              <a:rPr lang="en-US" sz="3600" dirty="0" smtClean="0"/>
              <a:t>September 10, 2019</a:t>
            </a:r>
            <a:endParaRPr lang="en-US" sz="3600"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299" b="13940"/>
          <a:stretch/>
        </p:blipFill>
        <p:spPr>
          <a:xfrm>
            <a:off x="396875" y="5677178"/>
            <a:ext cx="5203021" cy="627209"/>
          </a:xfrm>
          <a:prstGeom prst="rect">
            <a:avLst/>
          </a:prstGeom>
        </p:spPr>
      </p:pic>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656" r="27656"/>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763" y="1528927"/>
            <a:ext cx="10165933" cy="4667700"/>
          </a:xfrm>
        </p:spPr>
        <p:txBody>
          <a:bodyPr>
            <a:noAutofit/>
          </a:bodyPr>
          <a:lstStyle/>
          <a:p>
            <a:pPr marL="742950" indent="-742950">
              <a:lnSpc>
                <a:spcPct val="100000"/>
              </a:lnSpc>
              <a:spcBef>
                <a:spcPts val="1000"/>
              </a:spcBef>
              <a:spcAft>
                <a:spcPts val="300"/>
              </a:spcAft>
              <a:buClr>
                <a:schemeClr val="bg2">
                  <a:lumMod val="25000"/>
                </a:schemeClr>
              </a:buClr>
              <a:buAutoNum type="arabicPeriod" startAt="5"/>
            </a:pPr>
            <a:r>
              <a:rPr lang="en-US" sz="4000" dirty="0" smtClean="0"/>
              <a:t>Parks</a:t>
            </a:r>
            <a:r>
              <a:rPr lang="en-US" sz="4000" dirty="0"/>
              <a:t>, Recreation, and </a:t>
            </a:r>
            <a:r>
              <a:rPr lang="en-US" sz="4000" dirty="0" smtClean="0"/>
              <a:t>Entertainment</a:t>
            </a:r>
          </a:p>
          <a:p>
            <a:pPr marL="742950" indent="-742950">
              <a:lnSpc>
                <a:spcPct val="100000"/>
              </a:lnSpc>
              <a:spcBef>
                <a:spcPts val="1000"/>
              </a:spcBef>
              <a:spcAft>
                <a:spcPts val="300"/>
              </a:spcAft>
              <a:buClr>
                <a:schemeClr val="bg2">
                  <a:lumMod val="25000"/>
                </a:schemeClr>
              </a:buClr>
              <a:buAutoNum type="arabicPeriod" startAt="5"/>
            </a:pPr>
            <a:r>
              <a:rPr lang="en-US" sz="4000" dirty="0" smtClean="0"/>
              <a:t>Community </a:t>
            </a:r>
            <a:r>
              <a:rPr lang="en-US" sz="4000" dirty="0"/>
              <a:t>Services and </a:t>
            </a:r>
            <a:r>
              <a:rPr lang="en-US" sz="4000" dirty="0" smtClean="0"/>
              <a:t>Resources</a:t>
            </a:r>
          </a:p>
          <a:p>
            <a:pPr marL="742950" indent="-742950">
              <a:lnSpc>
                <a:spcPct val="100000"/>
              </a:lnSpc>
              <a:spcBef>
                <a:spcPts val="1000"/>
              </a:spcBef>
              <a:spcAft>
                <a:spcPts val="300"/>
              </a:spcAft>
              <a:buClr>
                <a:schemeClr val="bg2">
                  <a:lumMod val="25000"/>
                </a:schemeClr>
              </a:buClr>
              <a:buAutoNum type="arabicPeriod" startAt="5"/>
            </a:pPr>
            <a:r>
              <a:rPr lang="en-US" sz="4000" dirty="0" smtClean="0"/>
              <a:t>Managed </a:t>
            </a:r>
            <a:r>
              <a:rPr lang="en-US" sz="4000" dirty="0"/>
              <a:t>Growth</a:t>
            </a:r>
          </a:p>
        </p:txBody>
      </p:sp>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Community Values and Priorities</a:t>
            </a:r>
            <a:endParaRPr lang="en-US" dirty="0"/>
          </a:p>
        </p:txBody>
      </p:sp>
    </p:spTree>
    <p:extLst>
      <p:ext uri="{BB962C8B-B14F-4D97-AF65-F5344CB8AC3E}">
        <p14:creationId xmlns:p14="http://schemas.microsoft.com/office/powerpoint/2010/main" val="112539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173530766"/>
              </p:ext>
            </p:extLst>
          </p:nvPr>
        </p:nvGraphicFramePr>
        <p:xfrm>
          <a:off x="600075" y="1528762"/>
          <a:ext cx="11095039" cy="5114925"/>
        </p:xfrm>
        <a:graphic>
          <a:graphicData uri="http://schemas.openxmlformats.org/drawingml/2006/table">
            <a:tbl>
              <a:tblPr firstRow="1" bandRow="1">
                <a:tableStyleId>{5C22544A-7EE6-4342-B048-85BDC9FD1C3A}</a:tableStyleId>
              </a:tblPr>
              <a:tblGrid>
                <a:gridCol w="2370083"/>
                <a:gridCol w="8724956"/>
              </a:tblGrid>
              <a:tr h="909769">
                <a:tc>
                  <a:txBody>
                    <a:bodyPr/>
                    <a:lstStyle/>
                    <a:p>
                      <a:pPr marL="0" marR="0" algn="ctr">
                        <a:spcBef>
                          <a:spcPts val="0"/>
                        </a:spcBef>
                        <a:spcAft>
                          <a:spcPts val="0"/>
                        </a:spcAft>
                      </a:pPr>
                      <a:r>
                        <a:rPr lang="en-US" sz="1800" b="1" dirty="0">
                          <a:effectLst/>
                          <a:latin typeface="Avenir Next Condensed" charset="0"/>
                          <a:ea typeface="Times New Roman" charset="0"/>
                          <a:cs typeface="Times New Roman" charset="0"/>
                        </a:rPr>
                        <a:t>General Plan Element to be Reviewed/Updated</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800" b="1" dirty="0">
                          <a:effectLst/>
                          <a:latin typeface="Avenir Next Condensed" charset="0"/>
                          <a:ea typeface="Times New Roman" charset="0"/>
                          <a:cs typeface="Times New Roman" charset="0"/>
                        </a:rPr>
                        <a:t>Community-Identified Priorities and Issues to be Addressed</a:t>
                      </a:r>
                      <a:endParaRPr lang="en-US" sz="1800" dirty="0">
                        <a:effectLst/>
                        <a:latin typeface="Avenir Next Condensed" charset="0"/>
                        <a:ea typeface="Times New Roman" charset="0"/>
                        <a:cs typeface="Times New Roman" charset="0"/>
                      </a:endParaRPr>
                    </a:p>
                  </a:txBody>
                  <a:tcPr marL="68580" marR="68580" marT="0" marB="0" anchor="ctr"/>
                </a:tc>
              </a:tr>
              <a:tr h="1940841">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Land Use</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400"/>
                        </a:spcAft>
                        <a:buFont typeface="Wingdings" charset="2"/>
                        <a:buChar char="Ø"/>
                      </a:pPr>
                      <a:r>
                        <a:rPr lang="en-US" sz="1700" dirty="0">
                          <a:effectLst/>
                          <a:latin typeface="Avenir Next Condensed" charset="0"/>
                          <a:ea typeface="Times New Roman" charset="0"/>
                          <a:cs typeface="Times New Roman" charset="0"/>
                        </a:rPr>
                        <a:t>Review and revise land use designations as necessary in order to increase the amount of desirable retail and entertainment uses (i.e., grocery stores, restaurants, higher-quality and community-serving stores and brands, etc.) and to manage the amount of undesirable uses (i.e., storage facilities, liquor stores, etc.).</a:t>
                      </a:r>
                    </a:p>
                    <a:p>
                      <a:pPr marL="342900" marR="0" lvl="0" indent="-342900">
                        <a:spcBef>
                          <a:spcPts val="0"/>
                        </a:spcBef>
                        <a:spcAft>
                          <a:spcPts val="0"/>
                        </a:spcAft>
                        <a:buFont typeface="Wingdings" charset="2"/>
                        <a:buChar char="Ø"/>
                      </a:pPr>
                      <a:r>
                        <a:rPr lang="en-US" sz="1700" dirty="0">
                          <a:effectLst/>
                          <a:latin typeface="Avenir Next Condensed" charset="0"/>
                          <a:ea typeface="Times New Roman" charset="0"/>
                          <a:cs typeface="Times New Roman" charset="0"/>
                        </a:rPr>
                        <a:t>Review and revise land use designations as necessary in order to encourage and attract needed community services.</a:t>
                      </a:r>
                    </a:p>
                    <a:p>
                      <a:pPr marL="0" marR="0">
                        <a:spcBef>
                          <a:spcPts val="0"/>
                        </a:spcBef>
                        <a:spcAft>
                          <a:spcPts val="0"/>
                        </a:spcAft>
                      </a:pPr>
                      <a:r>
                        <a:rPr lang="en-US" sz="1700" i="1" dirty="0">
                          <a:effectLst/>
                          <a:latin typeface="Avenir Next Condensed" charset="0"/>
                          <a:ea typeface="Times New Roman" charset="0"/>
                          <a:cs typeface="Times New Roman" charset="0"/>
                        </a:rPr>
                        <a:t>Note: The General Plan Update will not include increases to land use intensities or densities, but can refine the land use designation descriptions and associated policies to better reflect desires uses in the community</a:t>
                      </a:r>
                      <a:r>
                        <a:rPr lang="en-US" sz="1700" i="1" dirty="0" smtClean="0">
                          <a:effectLst/>
                          <a:latin typeface="Avenir Next Condensed" charset="0"/>
                          <a:ea typeface="Times New Roman" charset="0"/>
                          <a:cs typeface="Times New Roman" charset="0"/>
                        </a:rPr>
                        <a:t>.</a:t>
                      </a:r>
                      <a:endParaRPr lang="en-US" sz="1700" dirty="0">
                        <a:effectLst/>
                        <a:latin typeface="Avenir Next Condensed" charset="0"/>
                        <a:ea typeface="Times New Roman" charset="0"/>
                        <a:cs typeface="Times New Roman" charset="0"/>
                      </a:endParaRPr>
                    </a:p>
                  </a:txBody>
                  <a:tcPr marL="68580" marR="68580" marT="0" marB="0"/>
                </a:tc>
              </a:tr>
              <a:tr h="1293894">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Circulation</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400"/>
                        </a:spcAft>
                        <a:buFont typeface="Wingdings" charset="2"/>
                        <a:buChar char="Ø"/>
                      </a:pPr>
                      <a:r>
                        <a:rPr lang="en-US" sz="1700" dirty="0" smtClean="0">
                          <a:effectLst/>
                          <a:latin typeface="Avenir Next Condensed" charset="0"/>
                          <a:ea typeface="Times New Roman" charset="0"/>
                          <a:cs typeface="Times New Roman" charset="0"/>
                        </a:rPr>
                        <a:t>Review circulation plan to identify opportunities for road and street connections to improve vehicle travel and ensure neighborhoods and community areas are served by complete streets</a:t>
                      </a:r>
                    </a:p>
                    <a:p>
                      <a:pPr marL="342900" marR="0" lvl="0" indent="-342900">
                        <a:spcBef>
                          <a:spcPts val="0"/>
                        </a:spcBef>
                        <a:spcAft>
                          <a:spcPts val="0"/>
                        </a:spcAft>
                        <a:buFont typeface="Wingdings" charset="2"/>
                        <a:buChar char="Ø"/>
                      </a:pPr>
                      <a:r>
                        <a:rPr lang="en-US" sz="1700" dirty="0" smtClean="0">
                          <a:effectLst/>
                          <a:latin typeface="Avenir Next Condensed" charset="0"/>
                          <a:ea typeface="Times New Roman" charset="0"/>
                          <a:cs typeface="Times New Roman" charset="0"/>
                        </a:rPr>
                        <a:t>Review circulation goals and priorities to ensure that alternative transportation facilities (for walking, biking, and transit use) are improved and developed in needed areas, such as downtown.</a:t>
                      </a:r>
                      <a:endParaRPr lang="en-US" sz="1700" dirty="0">
                        <a:effectLst/>
                        <a:latin typeface="Avenir Next Condensed" charset="0"/>
                        <a:ea typeface="Times New Roman" charset="0"/>
                        <a:cs typeface="Times New Roman" charset="0"/>
                      </a:endParaRPr>
                    </a:p>
                  </a:txBody>
                  <a:tcPr marL="68580" marR="68580" marT="0" marB="0"/>
                </a:tc>
              </a:tr>
              <a:tr h="970421">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Growth Management</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400"/>
                        </a:spcAft>
                        <a:buFont typeface="Wingdings" charset="2"/>
                        <a:buChar char="Ø"/>
                      </a:pPr>
                      <a:r>
                        <a:rPr lang="en-US" sz="1700" dirty="0" smtClean="0">
                          <a:effectLst/>
                          <a:latin typeface="Avenir Next Condensed" charset="0"/>
                          <a:ea typeface="Times New Roman" charset="0"/>
                          <a:cs typeface="Times New Roman" charset="0"/>
                        </a:rPr>
                        <a:t>Ensure </a:t>
                      </a:r>
                      <a:r>
                        <a:rPr lang="en-US" sz="1700" dirty="0">
                          <a:effectLst/>
                          <a:latin typeface="Avenir Next Condensed" charset="0"/>
                          <a:ea typeface="Times New Roman" charset="0"/>
                          <a:cs typeface="Times New Roman" charset="0"/>
                        </a:rPr>
                        <a:t>that approach to infrastructure and mobility improvements and provision of community services keeps pace with pending and future development projects.</a:t>
                      </a:r>
                    </a:p>
                    <a:p>
                      <a:pPr marL="342900" marR="0" lvl="0" indent="-342900">
                        <a:spcBef>
                          <a:spcPts val="0"/>
                        </a:spcBef>
                        <a:spcAft>
                          <a:spcPts val="0"/>
                        </a:spcAft>
                        <a:buFont typeface="Wingdings" charset="2"/>
                        <a:buChar char="Ø"/>
                      </a:pPr>
                      <a:r>
                        <a:rPr lang="en-US" sz="1700" dirty="0">
                          <a:effectLst/>
                          <a:latin typeface="Avenir Next Condensed" charset="0"/>
                          <a:ea typeface="Times New Roman" charset="0"/>
                          <a:cs typeface="Times New Roman" charset="0"/>
                        </a:rPr>
                        <a:t>Address public safety and crime rates by reviewing goals and policies related to police services.</a:t>
                      </a:r>
                    </a:p>
                  </a:txBody>
                  <a:tcPr marL="68580" marR="68580" marT="0" marB="0"/>
                </a:tc>
              </a:tr>
            </a:tbl>
          </a:graphicData>
        </a:graphic>
      </p:graphicFrame>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Revisions</a:t>
            </a:r>
            <a:endParaRPr lang="en-US" dirty="0"/>
          </a:p>
        </p:txBody>
      </p:sp>
    </p:spTree>
    <p:extLst>
      <p:ext uri="{BB962C8B-B14F-4D97-AF65-F5344CB8AC3E}">
        <p14:creationId xmlns:p14="http://schemas.microsoft.com/office/powerpoint/2010/main" val="106450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623197804"/>
              </p:ext>
            </p:extLst>
          </p:nvPr>
        </p:nvGraphicFramePr>
        <p:xfrm>
          <a:off x="500063" y="1528763"/>
          <a:ext cx="11195051" cy="4929187"/>
        </p:xfrm>
        <a:graphic>
          <a:graphicData uri="http://schemas.openxmlformats.org/drawingml/2006/table">
            <a:tbl>
              <a:tblPr firstRow="1" bandRow="1">
                <a:tableStyleId>{5C22544A-7EE6-4342-B048-85BDC9FD1C3A}</a:tableStyleId>
              </a:tblPr>
              <a:tblGrid>
                <a:gridCol w="2391447"/>
                <a:gridCol w="8803604"/>
              </a:tblGrid>
              <a:tr h="813719">
                <a:tc>
                  <a:txBody>
                    <a:bodyPr/>
                    <a:lstStyle/>
                    <a:p>
                      <a:pPr marL="0" marR="0" algn="ctr">
                        <a:spcBef>
                          <a:spcPts val="0"/>
                        </a:spcBef>
                        <a:spcAft>
                          <a:spcPts val="0"/>
                        </a:spcAft>
                      </a:pPr>
                      <a:r>
                        <a:rPr lang="en-US" sz="1800" b="1" dirty="0">
                          <a:effectLst/>
                          <a:latin typeface="Avenir Next Condensed" charset="0"/>
                          <a:ea typeface="Times New Roman" charset="0"/>
                          <a:cs typeface="Times New Roman" charset="0"/>
                        </a:rPr>
                        <a:t>General Plan Element to be Reviewed/Updated</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800" b="1" dirty="0">
                          <a:effectLst/>
                          <a:latin typeface="Avenir Next Condensed" charset="0"/>
                          <a:ea typeface="Times New Roman" charset="0"/>
                          <a:cs typeface="Times New Roman" charset="0"/>
                        </a:rPr>
                        <a:t>Community-Identified Priorities and Issues to be Addressed</a:t>
                      </a:r>
                      <a:endParaRPr lang="en-US" sz="1800" dirty="0">
                        <a:effectLst/>
                        <a:latin typeface="Avenir Next Condensed" charset="0"/>
                        <a:ea typeface="Times New Roman" charset="0"/>
                        <a:cs typeface="Times New Roman" charset="0"/>
                      </a:endParaRPr>
                    </a:p>
                  </a:txBody>
                  <a:tcPr marL="68580" marR="68580" marT="0" marB="0" anchor="ctr"/>
                </a:tc>
              </a:tr>
              <a:tr h="1700509">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Economic Development</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400"/>
                        </a:spcAft>
                        <a:buFont typeface="Wingdings" charset="2"/>
                        <a:buChar char="Ø"/>
                      </a:pPr>
                      <a:r>
                        <a:rPr lang="en-US" sz="1700" dirty="0" smtClean="0">
                          <a:effectLst/>
                          <a:latin typeface="Avenir Next Condensed" charset="0"/>
                          <a:ea typeface="Times New Roman" charset="0"/>
                          <a:cs typeface="Times New Roman" charset="0"/>
                        </a:rPr>
                        <a:t>Attract </a:t>
                      </a:r>
                      <a:r>
                        <a:rPr lang="en-US" sz="1700" dirty="0">
                          <a:effectLst/>
                          <a:latin typeface="Avenir Next Condensed" charset="0"/>
                          <a:ea typeface="Times New Roman" charset="0"/>
                          <a:cs typeface="Times New Roman" charset="0"/>
                        </a:rPr>
                        <a:t>desirable retail and entertainment uses (i.e., grocery stores, restaurants, social venues, family-oriented entertainment, etc.) </a:t>
                      </a:r>
                    </a:p>
                    <a:p>
                      <a:pPr marL="342900" marR="0" lvl="0" indent="-342900">
                        <a:spcBef>
                          <a:spcPts val="0"/>
                        </a:spcBef>
                        <a:spcAft>
                          <a:spcPts val="400"/>
                        </a:spcAft>
                        <a:buFont typeface="Wingdings" charset="2"/>
                        <a:buChar char="Ø"/>
                      </a:pPr>
                      <a:r>
                        <a:rPr lang="en-US" sz="1700" dirty="0" smtClean="0">
                          <a:effectLst/>
                          <a:latin typeface="Avenir Next Condensed" charset="0"/>
                          <a:ea typeface="Times New Roman" charset="0"/>
                          <a:cs typeface="Times New Roman" charset="0"/>
                        </a:rPr>
                        <a:t>Provisions </a:t>
                      </a:r>
                      <a:r>
                        <a:rPr lang="en-US" sz="1700" dirty="0">
                          <a:effectLst/>
                          <a:latin typeface="Avenir Next Condensed" charset="0"/>
                          <a:ea typeface="Times New Roman" charset="0"/>
                          <a:cs typeface="Times New Roman" charset="0"/>
                        </a:rPr>
                        <a:t>for industries to ensure that the City is attracting high-quality businesses and industries that provide well-paid and high-quality jobs, serve an educated workforce, and reflect new and emerging technologies</a:t>
                      </a:r>
                    </a:p>
                    <a:p>
                      <a:pPr marL="342900" marR="0" lvl="0" indent="-342900">
                        <a:spcBef>
                          <a:spcPts val="0"/>
                        </a:spcBef>
                        <a:spcAft>
                          <a:spcPts val="0"/>
                        </a:spcAft>
                        <a:buFont typeface="Wingdings" charset="2"/>
                        <a:buChar char="Ø"/>
                      </a:pPr>
                      <a:r>
                        <a:rPr lang="en-US" sz="1700" dirty="0">
                          <a:effectLst/>
                          <a:latin typeface="Avenir Next Condensed" charset="0"/>
                          <a:ea typeface="Times New Roman" charset="0"/>
                          <a:cs typeface="Times New Roman" charset="0"/>
                        </a:rPr>
                        <a:t>Encourage economic development within the City so residents and workers do not have to travel to nearby cities for retail and entertainment opportunities.</a:t>
                      </a:r>
                    </a:p>
                  </a:txBody>
                  <a:tcPr marL="68580" marR="68580" marT="0" marB="0"/>
                </a:tc>
              </a:tr>
              <a:tr h="1417091">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Open Space and Conservation</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400"/>
                        </a:spcAft>
                        <a:buFont typeface="Wingdings" charset="2"/>
                        <a:buChar char="Ø"/>
                      </a:pPr>
                      <a:r>
                        <a:rPr lang="en-US" sz="1700" dirty="0" smtClean="0">
                          <a:effectLst/>
                          <a:latin typeface="Avenir Next Condensed" charset="0"/>
                          <a:ea typeface="Times New Roman" charset="0"/>
                          <a:cs typeface="Times New Roman" charset="0"/>
                        </a:rPr>
                        <a:t>Ensure </a:t>
                      </a:r>
                      <a:r>
                        <a:rPr lang="en-US" sz="1700" dirty="0">
                          <a:effectLst/>
                          <a:latin typeface="Avenir Next Condensed" charset="0"/>
                          <a:ea typeface="Times New Roman" charset="0"/>
                          <a:cs typeface="Times New Roman" charset="0"/>
                        </a:rPr>
                        <a:t>that the open space, rural feel of the area is conserved and managed as development occurs.</a:t>
                      </a:r>
                    </a:p>
                    <a:p>
                      <a:pPr marL="342900" marR="0" lvl="0" indent="-342900">
                        <a:spcBef>
                          <a:spcPts val="0"/>
                        </a:spcBef>
                        <a:spcAft>
                          <a:spcPts val="400"/>
                        </a:spcAft>
                        <a:buFont typeface="Wingdings" charset="2"/>
                        <a:buChar char="Ø"/>
                      </a:pPr>
                      <a:r>
                        <a:rPr lang="en-US" sz="1700" dirty="0" smtClean="0">
                          <a:effectLst/>
                          <a:latin typeface="Avenir Next Condensed" charset="0"/>
                          <a:ea typeface="Times New Roman" charset="0"/>
                          <a:cs typeface="Times New Roman" charset="0"/>
                        </a:rPr>
                        <a:t>Encourage agricultural </a:t>
                      </a:r>
                      <a:r>
                        <a:rPr lang="en-US" sz="1700" dirty="0">
                          <a:effectLst/>
                          <a:latin typeface="Avenir Next Condensed" charset="0"/>
                          <a:ea typeface="Times New Roman" charset="0"/>
                          <a:cs typeface="Times New Roman" charset="0"/>
                        </a:rPr>
                        <a:t>uses are encouraged </a:t>
                      </a:r>
                      <a:r>
                        <a:rPr lang="en-US" sz="1700" dirty="0" smtClean="0">
                          <a:effectLst/>
                          <a:latin typeface="Avenir Next Condensed" charset="0"/>
                          <a:ea typeface="Times New Roman" charset="0"/>
                          <a:cs typeface="Times New Roman" charset="0"/>
                        </a:rPr>
                        <a:t>and maintain </a:t>
                      </a:r>
                      <a:r>
                        <a:rPr lang="en-US" sz="1700" dirty="0">
                          <a:effectLst/>
                          <a:latin typeface="Avenir Next Condensed" charset="0"/>
                          <a:ea typeface="Times New Roman" charset="0"/>
                          <a:cs typeface="Times New Roman" charset="0"/>
                        </a:rPr>
                        <a:t>appropriate locations for agriculture </a:t>
                      </a:r>
                      <a:r>
                        <a:rPr lang="en-US" sz="1700" dirty="0" smtClean="0">
                          <a:effectLst/>
                          <a:latin typeface="Avenir Next Condensed" charset="0"/>
                          <a:ea typeface="Times New Roman" charset="0"/>
                          <a:cs typeface="Times New Roman" charset="0"/>
                        </a:rPr>
                        <a:t>in </a:t>
                      </a:r>
                      <a:r>
                        <a:rPr lang="en-US" sz="1700" dirty="0">
                          <a:effectLst/>
                          <a:latin typeface="Avenir Next Condensed" charset="0"/>
                          <a:ea typeface="Times New Roman" charset="0"/>
                          <a:cs typeface="Times New Roman" charset="0"/>
                        </a:rPr>
                        <a:t>the long-run.</a:t>
                      </a:r>
                    </a:p>
                    <a:p>
                      <a:pPr marL="342900" marR="0" lvl="0" indent="-342900">
                        <a:spcBef>
                          <a:spcPts val="0"/>
                        </a:spcBef>
                        <a:spcAft>
                          <a:spcPts val="400"/>
                        </a:spcAft>
                        <a:buFont typeface="Wingdings" charset="2"/>
                        <a:buChar char="Ø"/>
                      </a:pPr>
                      <a:r>
                        <a:rPr lang="en-US" sz="1700" dirty="0">
                          <a:effectLst/>
                          <a:latin typeface="Avenir Next Condensed" charset="0"/>
                          <a:ea typeface="Times New Roman" charset="0"/>
                          <a:cs typeface="Times New Roman" charset="0"/>
                        </a:rPr>
                        <a:t>Ensure existing open space areas, including waterfront, are planned and managed to be accessible for recreation and for community gathering and events, where allowed.</a:t>
                      </a:r>
                    </a:p>
                  </a:txBody>
                  <a:tcPr marL="68580" marR="68580" marT="0" marB="0"/>
                </a:tc>
              </a:tr>
              <a:tr h="566836">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Parks and Recreation</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0"/>
                        </a:spcAft>
                        <a:buFont typeface="Wingdings" charset="2"/>
                        <a:buChar char="Ø"/>
                      </a:pPr>
                      <a:r>
                        <a:rPr lang="en-US" sz="1700" dirty="0">
                          <a:effectLst/>
                          <a:latin typeface="Avenir Next Condensed" charset="0"/>
                          <a:ea typeface="Times New Roman" charset="0"/>
                          <a:cs typeface="Times New Roman" charset="0"/>
                        </a:rPr>
                        <a:t>Ensure that the goals and policies address existing parks and community spaces (i.e., library), as well as future recreation needs (i.e., waterfront access).</a:t>
                      </a:r>
                    </a:p>
                  </a:txBody>
                  <a:tcPr marL="68580" marR="68580" marT="0" marB="0"/>
                </a:tc>
              </a:tr>
              <a:tr h="431032">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Noise</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spcBef>
                          <a:spcPts val="0"/>
                        </a:spcBef>
                        <a:spcAft>
                          <a:spcPts val="0"/>
                        </a:spcAft>
                        <a:buFont typeface="Wingdings" charset="2"/>
                        <a:buChar char="Ø"/>
                      </a:pPr>
                      <a:r>
                        <a:rPr lang="en-US" sz="1700" dirty="0">
                          <a:effectLst/>
                          <a:latin typeface="Avenir Next Condensed" charset="0"/>
                          <a:ea typeface="Times New Roman" charset="0"/>
                          <a:cs typeface="Times New Roman" charset="0"/>
                        </a:rPr>
                        <a:t>Review and revise as necessary in order to address noise concerns within Focus Areas 1 and 2.</a:t>
                      </a:r>
                    </a:p>
                  </a:txBody>
                  <a:tcPr marL="68580" marR="68580" marT="0" marB="0"/>
                </a:tc>
              </a:tr>
            </a:tbl>
          </a:graphicData>
        </a:graphic>
      </p:graphicFrame>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Revisions</a:t>
            </a:r>
            <a:endParaRPr lang="en-US" dirty="0"/>
          </a:p>
        </p:txBody>
      </p:sp>
    </p:spTree>
    <p:extLst>
      <p:ext uri="{BB962C8B-B14F-4D97-AF65-F5344CB8AC3E}">
        <p14:creationId xmlns:p14="http://schemas.microsoft.com/office/powerpoint/2010/main" val="175555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 Plan Update Schedule</a:t>
            </a:r>
            <a:endParaRPr lang="en-US" dirty="0"/>
          </a:p>
        </p:txBody>
      </p:sp>
      <p:sp>
        <p:nvSpPr>
          <p:cNvPr id="4" name="Content Placeholder 3"/>
          <p:cNvSpPr>
            <a:spLocks noGrp="1"/>
          </p:cNvSpPr>
          <p:nvPr>
            <p:ph idx="1"/>
          </p:nvPr>
        </p:nvSpPr>
        <p:spPr/>
        <p:txBody>
          <a:bodyPr/>
          <a:lstStyle/>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036382898"/>
              </p:ext>
            </p:extLst>
          </p:nvPr>
        </p:nvGraphicFramePr>
        <p:xfrm>
          <a:off x="119484" y="1372930"/>
          <a:ext cx="11843916" cy="548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2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775" y="1700463"/>
            <a:ext cx="11101388" cy="4471737"/>
          </a:xfrm>
        </p:spPr>
        <p:txBody>
          <a:bodyPr>
            <a:normAutofit fontScale="85000" lnSpcReduction="20000"/>
          </a:bodyPr>
          <a:lstStyle/>
          <a:p>
            <a:pPr marL="0" indent="0">
              <a:lnSpc>
                <a:spcPct val="100000"/>
              </a:lnSpc>
              <a:spcBef>
                <a:spcPts val="1000"/>
              </a:spcBef>
              <a:spcAft>
                <a:spcPts val="300"/>
              </a:spcAft>
              <a:buClr>
                <a:schemeClr val="tx1">
                  <a:lumMod val="50000"/>
                  <a:lumOff val="50000"/>
                </a:schemeClr>
              </a:buClr>
              <a:buNone/>
              <a:defRPr/>
            </a:pPr>
            <a:r>
              <a:rPr lang="en-US" b="1" u="sng" dirty="0">
                <a:solidFill>
                  <a:srgbClr val="7CC144"/>
                </a:solidFill>
              </a:rPr>
              <a:t>Community Vision</a:t>
            </a:r>
          </a:p>
          <a:p>
            <a:pPr marL="0" indent="0">
              <a:lnSpc>
                <a:spcPct val="100000"/>
              </a:lnSpc>
              <a:spcBef>
                <a:spcPts val="1000"/>
              </a:spcBef>
              <a:spcAft>
                <a:spcPts val="300"/>
              </a:spcAft>
              <a:buClr>
                <a:schemeClr val="tx1">
                  <a:lumMod val="50000"/>
                  <a:lumOff val="50000"/>
                </a:schemeClr>
              </a:buClr>
              <a:buNone/>
              <a:defRPr/>
            </a:pPr>
            <a:r>
              <a:rPr lang="en-US" dirty="0"/>
              <a:t>The General Plan serves as the City’s ‘playbook’ for land use and planning decisions relative to:</a:t>
            </a:r>
          </a:p>
          <a:p>
            <a:pPr marL="922337" lvl="2" indent="-457200">
              <a:lnSpc>
                <a:spcPct val="100000"/>
              </a:lnSpc>
              <a:spcBef>
                <a:spcPts val="1000"/>
              </a:spcBef>
              <a:spcAft>
                <a:spcPts val="300"/>
              </a:spcAft>
              <a:buClr>
                <a:schemeClr val="tx1">
                  <a:lumMod val="50000"/>
                  <a:lumOff val="50000"/>
                </a:schemeClr>
              </a:buClr>
              <a:defRPr/>
            </a:pPr>
            <a:r>
              <a:rPr lang="en-US" sz="2800" dirty="0"/>
              <a:t>Land Uses </a:t>
            </a:r>
            <a:r>
              <a:rPr lang="en-US" sz="2000" dirty="0"/>
              <a:t>(residential, commercial, industrial, business parks, open space, etc.)</a:t>
            </a:r>
          </a:p>
          <a:p>
            <a:pPr marL="922337" lvl="2" indent="-457200">
              <a:lnSpc>
                <a:spcPct val="100000"/>
              </a:lnSpc>
              <a:spcBef>
                <a:spcPts val="1000"/>
              </a:spcBef>
              <a:spcAft>
                <a:spcPts val="300"/>
              </a:spcAft>
              <a:buClr>
                <a:schemeClr val="tx1">
                  <a:lumMod val="50000"/>
                  <a:lumOff val="50000"/>
                </a:schemeClr>
              </a:buClr>
              <a:defRPr/>
            </a:pPr>
            <a:r>
              <a:rPr lang="en-US" sz="2800" dirty="0"/>
              <a:t>Infrastructure Planning </a:t>
            </a:r>
            <a:r>
              <a:rPr lang="en-US" sz="2000" dirty="0"/>
              <a:t>(roads, water, sewer, etc.)</a:t>
            </a:r>
          </a:p>
          <a:p>
            <a:pPr marL="922337" lvl="2" indent="-457200">
              <a:lnSpc>
                <a:spcPct val="100000"/>
              </a:lnSpc>
              <a:spcBef>
                <a:spcPts val="1000"/>
              </a:spcBef>
              <a:spcAft>
                <a:spcPts val="300"/>
              </a:spcAft>
              <a:buClr>
                <a:schemeClr val="tx1">
                  <a:lumMod val="50000"/>
                  <a:lumOff val="50000"/>
                </a:schemeClr>
              </a:buClr>
              <a:defRPr/>
            </a:pPr>
            <a:r>
              <a:rPr lang="en-US" sz="2800" dirty="0"/>
              <a:t>Public Services </a:t>
            </a:r>
            <a:r>
              <a:rPr lang="en-US" sz="2000" dirty="0"/>
              <a:t>(police, fire, parks, libraries, cultural activities, etc.)</a:t>
            </a:r>
          </a:p>
          <a:p>
            <a:pPr marL="922337" lvl="2" indent="-457200">
              <a:lnSpc>
                <a:spcPct val="100000"/>
              </a:lnSpc>
              <a:spcBef>
                <a:spcPts val="1000"/>
              </a:spcBef>
              <a:spcAft>
                <a:spcPts val="300"/>
              </a:spcAft>
              <a:buClr>
                <a:schemeClr val="tx1">
                  <a:lumMod val="50000"/>
                  <a:lumOff val="50000"/>
                </a:schemeClr>
              </a:buClr>
              <a:defRPr/>
            </a:pPr>
            <a:r>
              <a:rPr lang="en-US" sz="2800" dirty="0"/>
              <a:t>Resource Conservation </a:t>
            </a:r>
            <a:r>
              <a:rPr lang="en-US" sz="2000" dirty="0"/>
              <a:t>(clean air, sensitive habitat, waterways, groundwater, etc</a:t>
            </a:r>
            <a:r>
              <a:rPr lang="en-US" sz="2000" dirty="0" smtClean="0"/>
              <a:t>.)</a:t>
            </a:r>
          </a:p>
          <a:p>
            <a:pPr marL="0" indent="-83503">
              <a:lnSpc>
                <a:spcPct val="100000"/>
              </a:lnSpc>
              <a:spcAft>
                <a:spcPts val="300"/>
              </a:spcAft>
              <a:buClr>
                <a:schemeClr val="tx1">
                  <a:lumMod val="50000"/>
                  <a:lumOff val="50000"/>
                </a:schemeClr>
              </a:buClr>
              <a:buNone/>
              <a:defRPr/>
            </a:pPr>
            <a:r>
              <a:rPr lang="en-US" sz="3000" b="1" dirty="0" smtClean="0"/>
              <a:t>City staff</a:t>
            </a:r>
            <a:r>
              <a:rPr lang="en-US" sz="3000" b="1" dirty="0"/>
              <a:t>, elected and appointed officials, business owners, developers, and citizens can reference the General Plan for guidance on what </a:t>
            </a:r>
            <a:r>
              <a:rPr lang="en-US" sz="3000" b="1" dirty="0" smtClean="0"/>
              <a:t>Oakley </a:t>
            </a:r>
            <a:r>
              <a:rPr lang="en-US" sz="3000" b="1" dirty="0"/>
              <a:t>values and its priorities</a:t>
            </a:r>
            <a:r>
              <a:rPr lang="en-US" sz="3000" b="1" dirty="0" smtClean="0"/>
              <a:t>.</a:t>
            </a:r>
          </a:p>
          <a:p>
            <a:endParaRPr lang="en-US" dirty="0"/>
          </a:p>
        </p:txBody>
      </p:sp>
      <p:sp>
        <p:nvSpPr>
          <p:cNvPr id="3" name="Title 2"/>
          <p:cNvSpPr>
            <a:spLocks noGrp="1"/>
          </p:cNvSpPr>
          <p:nvPr>
            <p:ph type="title"/>
          </p:nvPr>
        </p:nvSpPr>
        <p:spPr/>
        <p:txBody>
          <a:bodyPr/>
          <a:lstStyle/>
          <a:p>
            <a:r>
              <a:rPr lang="en-US" dirty="0" smtClean="0"/>
              <a:t>Why is the General Plan Important?</a:t>
            </a:r>
            <a:endParaRPr lang="en-US" dirty="0"/>
          </a:p>
        </p:txBody>
      </p:sp>
    </p:spTree>
    <p:extLst>
      <p:ext uri="{BB962C8B-B14F-4D97-AF65-F5344CB8AC3E}">
        <p14:creationId xmlns:p14="http://schemas.microsoft.com/office/powerpoint/2010/main" val="17943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5814" y="1700463"/>
            <a:ext cx="6272212" cy="4471737"/>
          </a:xfrm>
        </p:spPr>
        <p:txBody>
          <a:bodyPr>
            <a:normAutofit lnSpcReduction="10000"/>
          </a:bodyPr>
          <a:lstStyle/>
          <a:p>
            <a:pPr>
              <a:lnSpc>
                <a:spcPct val="100000"/>
              </a:lnSpc>
              <a:spcBef>
                <a:spcPts val="1000"/>
              </a:spcBef>
              <a:spcAft>
                <a:spcPts val="300"/>
              </a:spcAft>
              <a:buClr>
                <a:schemeClr val="bg2">
                  <a:lumMod val="25000"/>
                </a:schemeClr>
              </a:buClr>
            </a:pPr>
            <a:r>
              <a:rPr lang="en-US" dirty="0"/>
              <a:t>Opportunity to connect with the community to confirm values and </a:t>
            </a:r>
            <a:r>
              <a:rPr lang="en-US" dirty="0" smtClean="0"/>
              <a:t>goals</a:t>
            </a:r>
            <a:endParaRPr lang="en-US" dirty="0"/>
          </a:p>
          <a:p>
            <a:pPr>
              <a:lnSpc>
                <a:spcPct val="100000"/>
              </a:lnSpc>
              <a:spcBef>
                <a:spcPts val="1000"/>
              </a:spcBef>
              <a:spcAft>
                <a:spcPts val="300"/>
              </a:spcAft>
              <a:buClr>
                <a:schemeClr val="bg2">
                  <a:lumMod val="25000"/>
                </a:schemeClr>
              </a:buClr>
            </a:pPr>
            <a:r>
              <a:rPr lang="en-US" altLang="en-US" dirty="0"/>
              <a:t>Build on past successes</a:t>
            </a:r>
          </a:p>
          <a:p>
            <a:pPr>
              <a:lnSpc>
                <a:spcPct val="100000"/>
              </a:lnSpc>
              <a:spcBef>
                <a:spcPts val="1000"/>
              </a:spcBef>
              <a:spcAft>
                <a:spcPts val="300"/>
              </a:spcAft>
              <a:buClr>
                <a:schemeClr val="bg2">
                  <a:lumMod val="25000"/>
                </a:schemeClr>
              </a:buClr>
            </a:pPr>
            <a:r>
              <a:rPr lang="en-US" dirty="0" smtClean="0"/>
              <a:t>Address </a:t>
            </a:r>
            <a:r>
              <a:rPr lang="en-US" dirty="0"/>
              <a:t>State law, </a:t>
            </a:r>
            <a:r>
              <a:rPr lang="en-US" dirty="0" smtClean="0"/>
              <a:t>including new </a:t>
            </a:r>
            <a:r>
              <a:rPr lang="en-US" dirty="0"/>
              <a:t>mobility, climate change, and </a:t>
            </a:r>
            <a:r>
              <a:rPr lang="en-US" dirty="0" smtClean="0"/>
              <a:t>environmental </a:t>
            </a:r>
            <a:r>
              <a:rPr lang="en-US" dirty="0"/>
              <a:t>justice </a:t>
            </a:r>
            <a:r>
              <a:rPr lang="en-US" dirty="0" smtClean="0"/>
              <a:t>requirements</a:t>
            </a:r>
          </a:p>
          <a:p>
            <a:pPr>
              <a:lnSpc>
                <a:spcPct val="100000"/>
              </a:lnSpc>
              <a:spcBef>
                <a:spcPts val="1000"/>
              </a:spcBef>
              <a:spcAft>
                <a:spcPts val="300"/>
              </a:spcAft>
              <a:buClr>
                <a:schemeClr val="bg2">
                  <a:lumMod val="25000"/>
                </a:schemeClr>
              </a:buClr>
            </a:pPr>
            <a:r>
              <a:rPr lang="en-US" dirty="0" smtClean="0"/>
              <a:t>Reflect community priorities for growth, conservation, and quality of life</a:t>
            </a:r>
            <a:endParaRPr lang="en-US" dirty="0"/>
          </a:p>
          <a:p>
            <a:endParaRPr lang="en-US" dirty="0"/>
          </a:p>
        </p:txBody>
      </p:sp>
      <p:sp>
        <p:nvSpPr>
          <p:cNvPr id="3" name="Title 2"/>
          <p:cNvSpPr>
            <a:spLocks noGrp="1"/>
          </p:cNvSpPr>
          <p:nvPr>
            <p:ph type="title"/>
          </p:nvPr>
        </p:nvSpPr>
        <p:spPr/>
        <p:txBody>
          <a:bodyPr/>
          <a:lstStyle/>
          <a:p>
            <a:r>
              <a:rPr lang="en-US" dirty="0" smtClean="0"/>
              <a:t>Why Do We Need an Update?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8083" b="12015"/>
          <a:stretch/>
        </p:blipFill>
        <p:spPr>
          <a:xfrm>
            <a:off x="7380393" y="1571622"/>
            <a:ext cx="4541859" cy="21165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64" y="3847034"/>
            <a:ext cx="4546088" cy="2653779"/>
          </a:xfrm>
          <a:prstGeom prst="rect">
            <a:avLst/>
          </a:prstGeom>
        </p:spPr>
      </p:pic>
    </p:spTree>
    <p:extLst>
      <p:ext uri="{BB962C8B-B14F-4D97-AF65-F5344CB8AC3E}">
        <p14:creationId xmlns:p14="http://schemas.microsoft.com/office/powerpoint/2010/main" val="183766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What is in a General Plan?</a:t>
            </a:r>
          </a:p>
        </p:txBody>
      </p:sp>
      <p:sp>
        <p:nvSpPr>
          <p:cNvPr id="11" name="Text Placeholder 3">
            <a:extLst>
              <a:ext uri="{FF2B5EF4-FFF2-40B4-BE49-F238E27FC236}">
                <a16:creationId xmlns="" xmlns:a16="http://schemas.microsoft.com/office/drawing/2014/main" id="{5F421D0E-5D49-402A-ABA5-279468720304}"/>
              </a:ext>
            </a:extLst>
          </p:cNvPr>
          <p:cNvSpPr txBox="1">
            <a:spLocks/>
          </p:cNvSpPr>
          <p:nvPr/>
        </p:nvSpPr>
        <p:spPr>
          <a:xfrm>
            <a:off x="1063874" y="1371584"/>
            <a:ext cx="4779714" cy="789300"/>
          </a:xfrm>
          <a:prstGeom prst="rect">
            <a:avLst/>
          </a:prstGeom>
        </p:spPr>
        <p:txBody>
          <a:bodyPr vert="horz" lIns="91440" tIns="45720" rIns="91440" bIns="45720" rtlCol="0" anchor="ctr">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800" b="0" i="0" kern="1200">
                <a:solidFill>
                  <a:srgbClr val="2C3A8E"/>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400" b="0" i="0" kern="1200">
                <a:solidFill>
                  <a:srgbClr val="2C3A8E"/>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b="0" i="0" kern="1200">
                <a:solidFill>
                  <a:srgbClr val="2C3A8E"/>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b="0" i="0" kern="1200">
                <a:solidFill>
                  <a:srgbClr val="2C3A8E"/>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b="0" i="0" kern="1200">
                <a:solidFill>
                  <a:srgbClr val="2C3A8E"/>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u="sng" dirty="0">
                <a:solidFill>
                  <a:srgbClr val="7CC144"/>
                </a:solidFill>
              </a:rPr>
              <a:t>Required Topics</a:t>
            </a:r>
          </a:p>
        </p:txBody>
      </p:sp>
      <p:sp>
        <p:nvSpPr>
          <p:cNvPr id="12" name="Content Placeholder 4">
            <a:extLst>
              <a:ext uri="{FF2B5EF4-FFF2-40B4-BE49-F238E27FC236}">
                <a16:creationId xmlns="" xmlns:a16="http://schemas.microsoft.com/office/drawing/2014/main" id="{CBA93E5C-66FD-4F13-AB42-54AEA969AB88}"/>
              </a:ext>
            </a:extLst>
          </p:cNvPr>
          <p:cNvSpPr txBox="1">
            <a:spLocks/>
          </p:cNvSpPr>
          <p:nvPr/>
        </p:nvSpPr>
        <p:spPr>
          <a:xfrm>
            <a:off x="1063874" y="2247884"/>
            <a:ext cx="4779714" cy="4237976"/>
          </a:xfrm>
          <a:prstGeom prst="rect">
            <a:avLst/>
          </a:prstGeom>
        </p:spPr>
        <p:txBody>
          <a:bodyPr>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800" b="0" i="0" kern="1200">
                <a:solidFill>
                  <a:srgbClr val="2C3A8E"/>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400" b="0" i="0" kern="1200">
                <a:solidFill>
                  <a:srgbClr val="2C3A8E"/>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b="0" i="0" kern="1200">
                <a:solidFill>
                  <a:srgbClr val="2C3A8E"/>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b="0" i="0" kern="1200">
                <a:solidFill>
                  <a:srgbClr val="2C3A8E"/>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b="0" i="0" kern="1200">
                <a:solidFill>
                  <a:srgbClr val="2C3A8E"/>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pPr>
            <a:r>
              <a:rPr lang="en-US" dirty="0">
                <a:solidFill>
                  <a:schemeClr val="bg2">
                    <a:lumMod val="25000"/>
                  </a:schemeClr>
                </a:solidFill>
              </a:rPr>
              <a:t>Land Use</a:t>
            </a:r>
          </a:p>
          <a:p>
            <a:pPr>
              <a:lnSpc>
                <a:spcPct val="100000"/>
              </a:lnSpc>
            </a:pPr>
            <a:r>
              <a:rPr lang="en-US" dirty="0" smtClean="0">
                <a:solidFill>
                  <a:schemeClr val="bg2">
                    <a:lumMod val="25000"/>
                  </a:schemeClr>
                </a:solidFill>
              </a:rPr>
              <a:t>Circulation</a:t>
            </a:r>
            <a:endParaRPr lang="en-US" dirty="0">
              <a:solidFill>
                <a:schemeClr val="bg2">
                  <a:lumMod val="25000"/>
                </a:schemeClr>
              </a:solidFill>
            </a:endParaRPr>
          </a:p>
          <a:p>
            <a:pPr>
              <a:lnSpc>
                <a:spcPct val="100000"/>
              </a:lnSpc>
            </a:pPr>
            <a:r>
              <a:rPr lang="en-US" dirty="0">
                <a:solidFill>
                  <a:schemeClr val="bg2">
                    <a:lumMod val="25000"/>
                  </a:schemeClr>
                </a:solidFill>
              </a:rPr>
              <a:t>Open Space</a:t>
            </a:r>
          </a:p>
          <a:p>
            <a:pPr>
              <a:lnSpc>
                <a:spcPct val="100000"/>
              </a:lnSpc>
            </a:pPr>
            <a:r>
              <a:rPr lang="en-US" dirty="0">
                <a:solidFill>
                  <a:schemeClr val="bg2">
                    <a:lumMod val="25000"/>
                  </a:schemeClr>
                </a:solidFill>
              </a:rPr>
              <a:t>Conservation</a:t>
            </a:r>
          </a:p>
          <a:p>
            <a:pPr>
              <a:lnSpc>
                <a:spcPct val="100000"/>
              </a:lnSpc>
            </a:pPr>
            <a:r>
              <a:rPr lang="en-US" dirty="0">
                <a:solidFill>
                  <a:schemeClr val="bg2">
                    <a:lumMod val="25000"/>
                  </a:schemeClr>
                </a:solidFill>
              </a:rPr>
              <a:t>Safety</a:t>
            </a:r>
          </a:p>
          <a:p>
            <a:pPr>
              <a:lnSpc>
                <a:spcPct val="100000"/>
              </a:lnSpc>
            </a:pPr>
            <a:r>
              <a:rPr lang="en-US" dirty="0">
                <a:solidFill>
                  <a:schemeClr val="bg2">
                    <a:lumMod val="25000"/>
                  </a:schemeClr>
                </a:solidFill>
              </a:rPr>
              <a:t>Noise</a:t>
            </a:r>
          </a:p>
          <a:p>
            <a:pPr>
              <a:lnSpc>
                <a:spcPct val="100000"/>
              </a:lnSpc>
            </a:pPr>
            <a:r>
              <a:rPr lang="en-US" dirty="0">
                <a:solidFill>
                  <a:schemeClr val="bg2">
                    <a:lumMod val="25000"/>
                  </a:schemeClr>
                </a:solidFill>
              </a:rPr>
              <a:t>Housing</a:t>
            </a:r>
          </a:p>
        </p:txBody>
      </p:sp>
      <p:sp>
        <p:nvSpPr>
          <p:cNvPr id="13" name="Text Placeholder 5">
            <a:extLst>
              <a:ext uri="{FF2B5EF4-FFF2-40B4-BE49-F238E27FC236}">
                <a16:creationId xmlns="" xmlns:a16="http://schemas.microsoft.com/office/drawing/2014/main" id="{8D653F9E-0405-4A15-9305-F22E01E845AC}"/>
              </a:ext>
            </a:extLst>
          </p:cNvPr>
          <p:cNvSpPr txBox="1">
            <a:spLocks/>
          </p:cNvSpPr>
          <p:nvPr/>
        </p:nvSpPr>
        <p:spPr>
          <a:xfrm>
            <a:off x="6224584" y="1371584"/>
            <a:ext cx="5446486" cy="7868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u="sng" dirty="0">
                <a:solidFill>
                  <a:srgbClr val="7CC144"/>
                </a:solidFill>
                <a:latin typeface="Cambria" panose="02040503050406030204" pitchFamily="18" charset="0"/>
                <a:ea typeface="Cambria" panose="02040503050406030204" pitchFamily="18" charset="0"/>
              </a:rPr>
              <a:t>Optional Topics</a:t>
            </a:r>
          </a:p>
        </p:txBody>
      </p:sp>
      <p:sp>
        <p:nvSpPr>
          <p:cNvPr id="14" name="Content Placeholder 6">
            <a:extLst>
              <a:ext uri="{FF2B5EF4-FFF2-40B4-BE49-F238E27FC236}">
                <a16:creationId xmlns="" xmlns:a16="http://schemas.microsoft.com/office/drawing/2014/main" id="{43A7A93B-179A-441A-9605-74F9AA1D331E}"/>
              </a:ext>
            </a:extLst>
          </p:cNvPr>
          <p:cNvSpPr txBox="1">
            <a:spLocks/>
          </p:cNvSpPr>
          <p:nvPr/>
        </p:nvSpPr>
        <p:spPr>
          <a:xfrm>
            <a:off x="6224584" y="2247884"/>
            <a:ext cx="5446486" cy="4237976"/>
          </a:xfrm>
          <a:prstGeom prst="rect">
            <a:avLst/>
          </a:prstGeom>
        </p:spPr>
        <p:txBody>
          <a:bodyPr>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800" b="0" i="0" kern="1200">
                <a:solidFill>
                  <a:srgbClr val="2C3A8E"/>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400" b="0" i="0" kern="1200">
                <a:solidFill>
                  <a:srgbClr val="2C3A8E"/>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b="0" i="0" kern="1200">
                <a:solidFill>
                  <a:srgbClr val="2C3A8E"/>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b="0" i="0" kern="1200">
                <a:solidFill>
                  <a:srgbClr val="2C3A8E"/>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b="0" i="0" kern="1200">
                <a:solidFill>
                  <a:srgbClr val="2C3A8E"/>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pPr>
            <a:r>
              <a:rPr lang="en-US" dirty="0" smtClean="0">
                <a:solidFill>
                  <a:schemeClr val="bg2">
                    <a:lumMod val="25000"/>
                  </a:schemeClr>
                </a:solidFill>
              </a:rPr>
              <a:t>Economic Development</a:t>
            </a:r>
            <a:endParaRPr lang="en-US" dirty="0">
              <a:solidFill>
                <a:schemeClr val="bg2">
                  <a:lumMod val="25000"/>
                </a:schemeClr>
              </a:solidFill>
            </a:endParaRPr>
          </a:p>
          <a:p>
            <a:pPr>
              <a:lnSpc>
                <a:spcPct val="100000"/>
              </a:lnSpc>
            </a:pPr>
            <a:r>
              <a:rPr lang="en-US" dirty="0" smtClean="0">
                <a:solidFill>
                  <a:schemeClr val="bg2">
                    <a:lumMod val="25000"/>
                  </a:schemeClr>
                </a:solidFill>
              </a:rPr>
              <a:t>Growth Management</a:t>
            </a:r>
          </a:p>
          <a:p>
            <a:pPr>
              <a:lnSpc>
                <a:spcPct val="100000"/>
              </a:lnSpc>
            </a:pPr>
            <a:r>
              <a:rPr lang="en-US" dirty="0" smtClean="0">
                <a:solidFill>
                  <a:schemeClr val="bg2">
                    <a:lumMod val="25000"/>
                  </a:schemeClr>
                </a:solidFill>
              </a:rPr>
              <a:t>Parks and Recreation</a:t>
            </a:r>
            <a:endParaRPr lang="en-US" dirty="0">
              <a:solidFill>
                <a:schemeClr val="bg2">
                  <a:lumMod val="25000"/>
                </a:schemeClr>
              </a:solidFill>
            </a:endParaRPr>
          </a:p>
        </p:txBody>
      </p:sp>
    </p:spTree>
    <p:extLst>
      <p:ext uri="{BB962C8B-B14F-4D97-AF65-F5344CB8AC3E}">
        <p14:creationId xmlns:p14="http://schemas.microsoft.com/office/powerpoint/2010/main" val="89809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89383016"/>
              </p:ext>
            </p:extLst>
          </p:nvPr>
        </p:nvGraphicFramePr>
        <p:xfrm>
          <a:off x="215900" y="1384299"/>
          <a:ext cx="11785599" cy="5364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35431" y="1841504"/>
            <a:ext cx="2955469" cy="2318583"/>
          </a:xfrm>
          <a:prstGeom prst="rect">
            <a:avLst/>
          </a:prstGeom>
          <a:noFill/>
        </p:spPr>
        <p:txBody>
          <a:bodyPr wrap="square" rtlCol="0">
            <a:spAutoFit/>
          </a:bodyPr>
          <a:lstStyle/>
          <a:p>
            <a:pPr marL="238125" indent="-238125">
              <a:spcAft>
                <a:spcPts val="1000"/>
              </a:spcAft>
              <a:buFont typeface="Arial" panose="020B0604020202020204" pitchFamily="34" charset="0"/>
              <a:buChar char="•"/>
            </a:pPr>
            <a:r>
              <a:rPr lang="en-US" sz="2000" dirty="0" smtClean="0">
                <a:latin typeface="Cambria" panose="02040503050406030204" pitchFamily="18" charset="0"/>
              </a:rPr>
              <a:t>Community Visioning</a:t>
            </a:r>
            <a:endParaRPr lang="en-US" sz="2000" dirty="0">
              <a:latin typeface="Cambria" panose="02040503050406030204" pitchFamily="18" charset="0"/>
            </a:endParaRPr>
          </a:p>
          <a:p>
            <a:pPr marL="238125" indent="-238125">
              <a:spcAft>
                <a:spcPts val="150"/>
              </a:spcAft>
              <a:buFont typeface="Arial" panose="020B0604020202020204" pitchFamily="34" charset="0"/>
              <a:buChar char="•"/>
            </a:pPr>
            <a:r>
              <a:rPr lang="en-US" sz="2000" dirty="0" smtClean="0">
                <a:latin typeface="Cambria" panose="02040503050406030204" pitchFamily="18" charset="0"/>
              </a:rPr>
              <a:t>White Papers</a:t>
            </a:r>
          </a:p>
          <a:p>
            <a:pPr marL="465138" lvl="1" indent="-225425">
              <a:spcAft>
                <a:spcPts val="150"/>
              </a:spcAft>
              <a:buSzPct val="80000"/>
              <a:buFont typeface="Wingdings" charset="2"/>
              <a:buChar char="Ø"/>
            </a:pPr>
            <a:r>
              <a:rPr lang="en-US" dirty="0" smtClean="0">
                <a:latin typeface="Cambria" panose="02040503050406030204" pitchFamily="18" charset="0"/>
              </a:rPr>
              <a:t>Vision &amp; Opportunities</a:t>
            </a:r>
          </a:p>
          <a:p>
            <a:pPr marL="465138" lvl="1" indent="-225425">
              <a:spcAft>
                <a:spcPts val="150"/>
              </a:spcAft>
              <a:buSzPct val="80000"/>
              <a:buFont typeface="Wingdings" charset="2"/>
              <a:buChar char="Ø"/>
            </a:pPr>
            <a:r>
              <a:rPr lang="en-US" dirty="0">
                <a:latin typeface="Cambria" panose="02040503050406030204" pitchFamily="18" charset="0"/>
              </a:rPr>
              <a:t>Mobility</a:t>
            </a:r>
          </a:p>
          <a:p>
            <a:pPr marL="465138" lvl="1" indent="-225425">
              <a:spcAft>
                <a:spcPts val="150"/>
              </a:spcAft>
              <a:buSzPct val="80000"/>
              <a:buFont typeface="Wingdings" charset="2"/>
              <a:buChar char="Ø"/>
            </a:pPr>
            <a:r>
              <a:rPr lang="en-US" dirty="0" smtClean="0">
                <a:latin typeface="Cambria" panose="02040503050406030204" pitchFamily="18" charset="0"/>
              </a:rPr>
              <a:t>Environmental </a:t>
            </a:r>
            <a:r>
              <a:rPr lang="en-US" dirty="0">
                <a:latin typeface="Cambria" panose="02040503050406030204" pitchFamily="18" charset="0"/>
              </a:rPr>
              <a:t>Justice</a:t>
            </a:r>
          </a:p>
          <a:p>
            <a:pPr marL="465138" lvl="1" indent="-225425">
              <a:spcAft>
                <a:spcPts val="150"/>
              </a:spcAft>
              <a:buSzPct val="80000"/>
              <a:buFont typeface="Wingdings" charset="2"/>
              <a:buChar char="Ø"/>
            </a:pPr>
            <a:r>
              <a:rPr lang="en-US" dirty="0">
                <a:latin typeface="Cambria" panose="02040503050406030204" pitchFamily="18" charset="0"/>
              </a:rPr>
              <a:t>Climate </a:t>
            </a:r>
            <a:r>
              <a:rPr lang="en-US" dirty="0" smtClean="0">
                <a:latin typeface="Cambria" panose="02040503050406030204" pitchFamily="18" charset="0"/>
              </a:rPr>
              <a:t>Adaptation</a:t>
            </a:r>
            <a:endParaRPr lang="en-US" sz="1600" dirty="0">
              <a:latin typeface="Cambria" panose="02040503050406030204" pitchFamily="18" charset="0"/>
            </a:endParaRPr>
          </a:p>
          <a:p>
            <a:pPr marL="238125" indent="-238125">
              <a:spcAft>
                <a:spcPts val="150"/>
              </a:spcAft>
              <a:buFont typeface="Arial" panose="020B0604020202020204" pitchFamily="34" charset="0"/>
              <a:buChar char="•"/>
            </a:pPr>
            <a:endParaRPr lang="en-US" sz="1600" dirty="0">
              <a:latin typeface="Cambria" panose="02040503050406030204" pitchFamily="18" charset="0"/>
            </a:endParaRPr>
          </a:p>
        </p:txBody>
      </p:sp>
      <p:sp>
        <p:nvSpPr>
          <p:cNvPr id="6" name="TextBox 5"/>
          <p:cNvSpPr txBox="1"/>
          <p:nvPr/>
        </p:nvSpPr>
        <p:spPr>
          <a:xfrm>
            <a:off x="4419600" y="1841504"/>
            <a:ext cx="3024188" cy="3144451"/>
          </a:xfrm>
          <a:prstGeom prst="rect">
            <a:avLst/>
          </a:prstGeom>
          <a:noFill/>
        </p:spPr>
        <p:txBody>
          <a:bodyPr wrap="square" rtlCol="0">
            <a:spAutoFit/>
          </a:bodyPr>
          <a:lstStyle/>
          <a:p>
            <a:pPr marL="238125" indent="-238125">
              <a:spcAft>
                <a:spcPts val="150"/>
              </a:spcAft>
              <a:buFont typeface="Arial" panose="020B0604020202020204" pitchFamily="34" charset="0"/>
              <a:buChar char="•"/>
            </a:pPr>
            <a:r>
              <a:rPr lang="en-US" sz="2000" dirty="0" smtClean="0">
                <a:latin typeface="Cambria" panose="02040503050406030204" pitchFamily="18" charset="0"/>
              </a:rPr>
              <a:t>City Council Work Sessions:</a:t>
            </a:r>
            <a:br>
              <a:rPr lang="en-US" sz="2000" dirty="0" smtClean="0">
                <a:latin typeface="Cambria" panose="02040503050406030204" pitchFamily="18" charset="0"/>
              </a:rPr>
            </a:br>
            <a:r>
              <a:rPr lang="en-US" sz="2000" dirty="0" smtClean="0">
                <a:solidFill>
                  <a:schemeClr val="accent3"/>
                </a:solidFill>
                <a:latin typeface="Cambria" panose="02040503050406030204" pitchFamily="18" charset="0"/>
              </a:rPr>
              <a:t>September through January 2020</a:t>
            </a:r>
          </a:p>
          <a:p>
            <a:pPr marL="465138" lvl="1" indent="-225425">
              <a:spcAft>
                <a:spcPts val="150"/>
              </a:spcAft>
              <a:buSzPct val="80000"/>
              <a:buFont typeface="Wingdings" charset="2"/>
              <a:buChar char="Ø"/>
            </a:pPr>
            <a:r>
              <a:rPr lang="en-US" dirty="0" smtClean="0">
                <a:latin typeface="Cambria" panose="02040503050406030204" pitchFamily="18" charset="0"/>
              </a:rPr>
              <a:t>Vision: Focused Updates</a:t>
            </a:r>
          </a:p>
          <a:p>
            <a:pPr marL="465138" lvl="1" indent="-225425">
              <a:spcAft>
                <a:spcPts val="150"/>
              </a:spcAft>
              <a:buSzPct val="80000"/>
              <a:buFont typeface="Wingdings" charset="2"/>
              <a:buChar char="Ø"/>
            </a:pPr>
            <a:r>
              <a:rPr lang="en-US" dirty="0" smtClean="0">
                <a:latin typeface="Cambria" panose="02040503050406030204" pitchFamily="18" charset="0"/>
              </a:rPr>
              <a:t>EJ &amp; Climate Adaptation</a:t>
            </a:r>
          </a:p>
          <a:p>
            <a:pPr marL="465138" lvl="1" indent="-225425">
              <a:spcAft>
                <a:spcPts val="150"/>
              </a:spcAft>
              <a:buSzPct val="80000"/>
              <a:buFont typeface="Wingdings" charset="2"/>
              <a:buChar char="Ø"/>
            </a:pPr>
            <a:r>
              <a:rPr lang="en-US" dirty="0" smtClean="0">
                <a:latin typeface="Cambria" panose="02040503050406030204" pitchFamily="18" charset="0"/>
              </a:rPr>
              <a:t>Mobility</a:t>
            </a:r>
          </a:p>
          <a:p>
            <a:pPr marL="695325" lvl="1" indent="-238125">
              <a:spcAft>
                <a:spcPts val="150"/>
              </a:spcAft>
              <a:buFont typeface="Arial" panose="020B0604020202020204" pitchFamily="34" charset="0"/>
              <a:buChar char="•"/>
            </a:pPr>
            <a:endParaRPr lang="en-US" sz="1600" dirty="0" smtClean="0">
              <a:latin typeface="Cambria" panose="02040503050406030204" pitchFamily="18" charset="0"/>
            </a:endParaRPr>
          </a:p>
          <a:p>
            <a:pPr marL="238125" indent="-238125">
              <a:spcAft>
                <a:spcPts val="150"/>
              </a:spcAft>
              <a:buFont typeface="Arial" panose="020B0604020202020204" pitchFamily="34" charset="0"/>
              <a:buChar char="•"/>
            </a:pPr>
            <a:r>
              <a:rPr lang="en-US" sz="2000" dirty="0" smtClean="0">
                <a:latin typeface="Cambria" panose="02040503050406030204" pitchFamily="18" charset="0"/>
              </a:rPr>
              <a:t>Public Draft General Plan:  </a:t>
            </a:r>
            <a:r>
              <a:rPr lang="en-US" sz="2000" dirty="0" smtClean="0">
                <a:solidFill>
                  <a:schemeClr val="accent3"/>
                </a:solidFill>
                <a:latin typeface="Cambria" panose="02040503050406030204" pitchFamily="18" charset="0"/>
              </a:rPr>
              <a:t>Spring 2020</a:t>
            </a:r>
            <a:endParaRPr lang="en-US" sz="2000" dirty="0">
              <a:solidFill>
                <a:schemeClr val="accent3"/>
              </a:solidFill>
              <a:latin typeface="Cambria" panose="02040503050406030204" pitchFamily="18" charset="0"/>
            </a:endParaRPr>
          </a:p>
        </p:txBody>
      </p:sp>
      <p:sp>
        <p:nvSpPr>
          <p:cNvPr id="7" name="TextBox 6"/>
          <p:cNvSpPr txBox="1"/>
          <p:nvPr/>
        </p:nvSpPr>
        <p:spPr>
          <a:xfrm>
            <a:off x="8403769" y="1841504"/>
            <a:ext cx="2955469" cy="2195473"/>
          </a:xfrm>
          <a:prstGeom prst="rect">
            <a:avLst/>
          </a:prstGeom>
          <a:noFill/>
        </p:spPr>
        <p:txBody>
          <a:bodyPr wrap="square" rtlCol="0">
            <a:spAutoFit/>
          </a:bodyPr>
          <a:lstStyle/>
          <a:p>
            <a:pPr marL="238125" indent="-238125">
              <a:spcAft>
                <a:spcPts val="1000"/>
              </a:spcAft>
              <a:buFont typeface="Arial" panose="020B0604020202020204" pitchFamily="34" charset="0"/>
              <a:buChar char="•"/>
            </a:pPr>
            <a:r>
              <a:rPr lang="en-US" sz="2000" dirty="0" smtClean="0">
                <a:latin typeface="Cambria" panose="02040503050406030204" pitchFamily="18" charset="0"/>
              </a:rPr>
              <a:t>Initial Study/Negative Declaration</a:t>
            </a:r>
            <a:endParaRPr lang="en-US" sz="2000" dirty="0">
              <a:latin typeface="Cambria" panose="02040503050406030204" pitchFamily="18" charset="0"/>
            </a:endParaRPr>
          </a:p>
          <a:p>
            <a:pPr marL="238125" indent="-238125">
              <a:spcAft>
                <a:spcPts val="1000"/>
              </a:spcAft>
              <a:buFont typeface="Arial" panose="020B0604020202020204" pitchFamily="34" charset="0"/>
              <a:buChar char="•"/>
            </a:pPr>
            <a:r>
              <a:rPr lang="en-US" sz="2000" dirty="0" smtClean="0">
                <a:latin typeface="Cambria" panose="02040503050406030204" pitchFamily="18" charset="0"/>
              </a:rPr>
              <a:t>City Council Hearings: </a:t>
            </a:r>
            <a:r>
              <a:rPr lang="en-US" dirty="0" smtClean="0">
                <a:solidFill>
                  <a:schemeClr val="accent4"/>
                </a:solidFill>
                <a:latin typeface="Cambria" panose="02040503050406030204" pitchFamily="18" charset="0"/>
              </a:rPr>
              <a:t>Late Spring/Summer 2020</a:t>
            </a:r>
            <a:endParaRPr lang="en-US" dirty="0">
              <a:solidFill>
                <a:schemeClr val="accent4"/>
              </a:solidFill>
              <a:latin typeface="Cambria" panose="02040503050406030204" pitchFamily="18" charset="0"/>
            </a:endParaRPr>
          </a:p>
          <a:p>
            <a:pPr marL="238125" indent="-238125">
              <a:spcAft>
                <a:spcPts val="1000"/>
              </a:spcAft>
              <a:buFont typeface="Arial" panose="020B0604020202020204" pitchFamily="34" charset="0"/>
              <a:buChar char="•"/>
            </a:pPr>
            <a:r>
              <a:rPr lang="en-US" sz="2000" dirty="0">
                <a:latin typeface="Cambria" panose="02040503050406030204" pitchFamily="18" charset="0"/>
              </a:rPr>
              <a:t>Final General </a:t>
            </a:r>
            <a:r>
              <a:rPr lang="en-US" sz="2000" dirty="0" smtClean="0">
                <a:latin typeface="Cambria" panose="02040503050406030204" pitchFamily="18" charset="0"/>
              </a:rPr>
              <a:t>Plan </a:t>
            </a:r>
            <a:endParaRPr lang="en-US" sz="2000" dirty="0">
              <a:latin typeface="Cambria" panose="02040503050406030204" pitchFamily="18" charset="0"/>
            </a:endParaRPr>
          </a:p>
        </p:txBody>
      </p:sp>
      <p:sp>
        <p:nvSpPr>
          <p:cNvPr id="14" name="Rectangle 13"/>
          <p:cNvSpPr/>
          <p:nvPr/>
        </p:nvSpPr>
        <p:spPr>
          <a:xfrm>
            <a:off x="8212640" y="-4768"/>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p:cNvSpPr>
            <a:spLocks noGrp="1"/>
          </p:cNvSpPr>
          <p:nvPr>
            <p:ph type="title"/>
          </p:nvPr>
        </p:nvSpPr>
        <p:spPr>
          <a:xfrm>
            <a:off x="0" y="-2375"/>
            <a:ext cx="8935656" cy="1234440"/>
          </a:xfrm>
        </p:spPr>
        <p:txBody>
          <a:bodyPr/>
          <a:lstStyle/>
          <a:p>
            <a:r>
              <a:rPr lang="en-US" dirty="0" smtClean="0"/>
              <a:t>Process</a:t>
            </a:r>
            <a:endParaRPr lang="en-US"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2805" y="68333"/>
            <a:ext cx="1717278" cy="1088238"/>
          </a:xfrm>
          <a:prstGeom prst="rect">
            <a:avLst/>
          </a:prstGeom>
        </p:spPr>
      </p:pic>
    </p:spTree>
    <p:extLst>
      <p:ext uri="{BB962C8B-B14F-4D97-AF65-F5344CB8AC3E}">
        <p14:creationId xmlns:p14="http://schemas.microsoft.com/office/powerpoint/2010/main" val="28306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Visioning White Paper</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946" t="22083" r="24765" b="23125"/>
          <a:stretch/>
        </p:blipFill>
        <p:spPr>
          <a:xfrm>
            <a:off x="7147463" y="2203735"/>
            <a:ext cx="4887843" cy="318265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3243">
            <a:off x="1560656" y="1548867"/>
            <a:ext cx="3668680" cy="4747703"/>
          </a:xfrm>
          <a:prstGeom prst="rect">
            <a:avLst/>
          </a:prstGeom>
          <a:solidFill>
            <a:schemeClr val="bg1"/>
          </a:solidFill>
          <a:ln w="15875">
            <a:solidFill>
              <a:schemeClr val="bg2">
                <a:lumMod val="50000"/>
              </a:schemeClr>
            </a:solidFill>
          </a:ln>
        </p:spPr>
      </p:pic>
    </p:spTree>
    <p:extLst>
      <p:ext uri="{BB962C8B-B14F-4D97-AF65-F5344CB8AC3E}">
        <p14:creationId xmlns:p14="http://schemas.microsoft.com/office/powerpoint/2010/main" val="40261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212640" y="-4768"/>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p:cNvSpPr>
            <a:spLocks noGrp="1"/>
          </p:cNvSpPr>
          <p:nvPr>
            <p:ph type="title"/>
          </p:nvPr>
        </p:nvSpPr>
        <p:spPr>
          <a:xfrm>
            <a:off x="0" y="-2375"/>
            <a:ext cx="8935656" cy="1234440"/>
          </a:xfrm>
        </p:spPr>
        <p:txBody>
          <a:bodyPr/>
          <a:lstStyle/>
          <a:p>
            <a:r>
              <a:rPr lang="en-US" dirty="0" smtClean="0"/>
              <a:t>Visioning Outreach</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805" y="68333"/>
            <a:ext cx="1717278" cy="1088238"/>
          </a:xfrm>
          <a:prstGeom prst="rect">
            <a:avLst/>
          </a:prstGeom>
        </p:spPr>
      </p:pic>
      <p:sp>
        <p:nvSpPr>
          <p:cNvPr id="11" name="TextBox 10"/>
          <p:cNvSpPr txBox="1">
            <a:spLocks noChangeArrowheads="1"/>
          </p:cNvSpPr>
          <p:nvPr/>
        </p:nvSpPr>
        <p:spPr bwMode="auto">
          <a:xfrm>
            <a:off x="5437639" y="5246998"/>
            <a:ext cx="1212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smtClean="0">
                <a:solidFill>
                  <a:srgbClr val="002060"/>
                </a:solidFill>
              </a:rPr>
              <a:t>Survey</a:t>
            </a:r>
            <a:endParaRPr lang="en-US" altLang="en-US" b="1" dirty="0">
              <a:solidFill>
                <a:srgbClr val="002060"/>
              </a:solidFill>
            </a:endParaRPr>
          </a:p>
        </p:txBody>
      </p:sp>
      <p:sp>
        <p:nvSpPr>
          <p:cNvPr id="13" name="TextBox 11"/>
          <p:cNvSpPr txBox="1">
            <a:spLocks noChangeArrowheads="1"/>
          </p:cNvSpPr>
          <p:nvPr/>
        </p:nvSpPr>
        <p:spPr bwMode="auto">
          <a:xfrm>
            <a:off x="1729225" y="5245107"/>
            <a:ext cx="1854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solidFill>
                  <a:srgbClr val="002060"/>
                </a:solidFill>
              </a:rPr>
              <a:t>Workshops</a:t>
            </a:r>
          </a:p>
        </p:txBody>
      </p:sp>
      <p:sp>
        <p:nvSpPr>
          <p:cNvPr id="18" name="TextBox 15"/>
          <p:cNvSpPr txBox="1">
            <a:spLocks noChangeArrowheads="1"/>
          </p:cNvSpPr>
          <p:nvPr/>
        </p:nvSpPr>
        <p:spPr bwMode="auto">
          <a:xfrm>
            <a:off x="9202544" y="5246694"/>
            <a:ext cx="1358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solidFill>
                  <a:srgbClr val="002060"/>
                </a:solidFill>
              </a:rPr>
              <a:t>Website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527" y="1813202"/>
            <a:ext cx="3067064" cy="3360391"/>
          </a:xfrm>
          <a:prstGeom prst="rect">
            <a:avLst/>
          </a:prstGeom>
          <a:ln w="15875">
            <a:solidFill>
              <a:schemeClr val="bg2">
                <a:lumMod val="50000"/>
              </a:schemeClr>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383" y="1817745"/>
            <a:ext cx="2741260" cy="3355848"/>
          </a:xfrm>
          <a:prstGeom prst="rect">
            <a:avLst/>
          </a:prstGeom>
          <a:ln w="15875">
            <a:solidFill>
              <a:schemeClr val="bg2">
                <a:lumMod val="50000"/>
              </a:schemeClr>
            </a:solidFill>
          </a:ln>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1578" r="12106"/>
          <a:stretch/>
        </p:blipFill>
        <p:spPr>
          <a:xfrm>
            <a:off x="785813" y="1813202"/>
            <a:ext cx="3414712" cy="3355848"/>
          </a:xfrm>
          <a:prstGeom prst="rect">
            <a:avLst/>
          </a:prstGeom>
          <a:ln w="15875">
            <a:solidFill>
              <a:schemeClr val="bg2">
                <a:lumMod val="50000"/>
              </a:schemeClr>
            </a:solidFill>
          </a:ln>
        </p:spPr>
      </p:pic>
    </p:spTree>
    <p:extLst>
      <p:ext uri="{BB962C8B-B14F-4D97-AF65-F5344CB8AC3E}">
        <p14:creationId xmlns:p14="http://schemas.microsoft.com/office/powerpoint/2010/main" val="169423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763" y="1528927"/>
            <a:ext cx="10165933" cy="4667700"/>
          </a:xfrm>
        </p:spPr>
        <p:txBody>
          <a:bodyPr>
            <a:normAutofit lnSpcReduction="10000"/>
          </a:bodyPr>
          <a:lstStyle/>
          <a:p>
            <a:pPr marL="635000" indent="-635000">
              <a:lnSpc>
                <a:spcPct val="100000"/>
              </a:lnSpc>
              <a:spcBef>
                <a:spcPts val="1000"/>
              </a:spcBef>
              <a:spcAft>
                <a:spcPts val="300"/>
              </a:spcAft>
              <a:buClr>
                <a:schemeClr val="bg2">
                  <a:lumMod val="25000"/>
                </a:schemeClr>
              </a:buClr>
              <a:buFont typeface="Wingdings" charset="2"/>
              <a:buChar char="Ø"/>
            </a:pPr>
            <a:r>
              <a:rPr lang="en-US" sz="4000" b="1" dirty="0" smtClean="0">
                <a:solidFill>
                  <a:schemeClr val="accent2">
                    <a:lumMod val="75000"/>
                  </a:schemeClr>
                </a:solidFill>
              </a:rPr>
              <a:t>Vision</a:t>
            </a:r>
            <a:r>
              <a:rPr lang="en-US" sz="4000" dirty="0" smtClean="0"/>
              <a:t> for Oakley, community assets, challenges for the General Plan to address</a:t>
            </a:r>
            <a:endParaRPr lang="en-US" sz="4000" dirty="0" smtClean="0"/>
          </a:p>
          <a:p>
            <a:pPr marL="635000" indent="-635000">
              <a:lnSpc>
                <a:spcPct val="100000"/>
              </a:lnSpc>
              <a:spcBef>
                <a:spcPts val="1000"/>
              </a:spcBef>
              <a:spcAft>
                <a:spcPts val="300"/>
              </a:spcAft>
              <a:buClr>
                <a:schemeClr val="bg2">
                  <a:lumMod val="25000"/>
                </a:schemeClr>
              </a:buClr>
              <a:buFont typeface="Wingdings" charset="2"/>
              <a:buChar char="Ø"/>
            </a:pPr>
            <a:r>
              <a:rPr lang="en-US" sz="4000" b="1" dirty="0">
                <a:solidFill>
                  <a:schemeClr val="accent2">
                    <a:lumMod val="75000"/>
                  </a:schemeClr>
                </a:solidFill>
              </a:rPr>
              <a:t>Circulation</a:t>
            </a:r>
            <a:r>
              <a:rPr lang="en-US" sz="4000" dirty="0"/>
              <a:t> </a:t>
            </a:r>
            <a:r>
              <a:rPr lang="en-US" sz="4000" dirty="0" smtClean="0"/>
              <a:t>priorities, areas for attention, and needed improvements</a:t>
            </a:r>
          </a:p>
          <a:p>
            <a:pPr marL="635000" indent="-635000">
              <a:lnSpc>
                <a:spcPct val="100000"/>
              </a:lnSpc>
              <a:spcBef>
                <a:spcPts val="1000"/>
              </a:spcBef>
              <a:spcAft>
                <a:spcPts val="300"/>
              </a:spcAft>
              <a:buClr>
                <a:schemeClr val="bg2">
                  <a:lumMod val="25000"/>
                </a:schemeClr>
              </a:buClr>
              <a:buFont typeface="Wingdings" charset="2"/>
              <a:buChar char="Ø"/>
            </a:pPr>
            <a:r>
              <a:rPr lang="en-US" sz="4000" dirty="0" smtClean="0"/>
              <a:t>Needs and solutions for areas through </a:t>
            </a:r>
            <a:r>
              <a:rPr lang="en-US" sz="4000" dirty="0"/>
              <a:t>O</a:t>
            </a:r>
            <a:r>
              <a:rPr lang="en-US" sz="4000" dirty="0" smtClean="0"/>
              <a:t>akley, with a focus on potential </a:t>
            </a:r>
            <a:r>
              <a:rPr lang="en-US" sz="4000" b="1" dirty="0" smtClean="0">
                <a:solidFill>
                  <a:schemeClr val="accent2">
                    <a:lumMod val="75000"/>
                  </a:schemeClr>
                </a:solidFill>
              </a:rPr>
              <a:t>environmental justice concerns</a:t>
            </a:r>
            <a:endParaRPr lang="en-US" sz="4000" b="1" dirty="0" smtClean="0">
              <a:solidFill>
                <a:schemeClr val="accent2">
                  <a:lumMod val="75000"/>
                </a:schemeClr>
              </a:solidFill>
            </a:endParaRPr>
          </a:p>
        </p:txBody>
      </p:sp>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Community </a:t>
            </a:r>
            <a:r>
              <a:rPr lang="en-US" dirty="0" smtClean="0"/>
              <a:t>Input</a:t>
            </a:r>
            <a:endParaRPr lang="en-US" dirty="0"/>
          </a:p>
        </p:txBody>
      </p:sp>
    </p:spTree>
    <p:extLst>
      <p:ext uri="{BB962C8B-B14F-4D97-AF65-F5344CB8AC3E}">
        <p14:creationId xmlns:p14="http://schemas.microsoft.com/office/powerpoint/2010/main" val="122583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763" y="1528927"/>
            <a:ext cx="10165933" cy="4667700"/>
          </a:xfrm>
        </p:spPr>
        <p:txBody>
          <a:bodyPr>
            <a:normAutofit/>
          </a:bodyPr>
          <a:lstStyle/>
          <a:p>
            <a:pPr marL="742950" indent="-742950">
              <a:lnSpc>
                <a:spcPct val="100000"/>
              </a:lnSpc>
              <a:spcBef>
                <a:spcPts val="1000"/>
              </a:spcBef>
              <a:spcAft>
                <a:spcPts val="300"/>
              </a:spcAft>
              <a:buClr>
                <a:schemeClr val="bg2">
                  <a:lumMod val="25000"/>
                </a:schemeClr>
              </a:buClr>
              <a:buFont typeface="+mj-lt"/>
              <a:buAutoNum type="arabicPeriod"/>
            </a:pPr>
            <a:r>
              <a:rPr lang="en-US" sz="4000" dirty="0" smtClean="0"/>
              <a:t>Community character</a:t>
            </a:r>
          </a:p>
          <a:p>
            <a:pPr marL="742950" indent="-742950">
              <a:lnSpc>
                <a:spcPct val="100000"/>
              </a:lnSpc>
              <a:spcBef>
                <a:spcPts val="1000"/>
              </a:spcBef>
              <a:spcAft>
                <a:spcPts val="300"/>
              </a:spcAft>
              <a:buClr>
                <a:schemeClr val="bg2">
                  <a:lumMod val="25000"/>
                </a:schemeClr>
              </a:buClr>
              <a:buFont typeface="+mj-lt"/>
              <a:buAutoNum type="arabicPeriod"/>
            </a:pPr>
            <a:r>
              <a:rPr lang="en-US" sz="4000" dirty="0" smtClean="0"/>
              <a:t>Mobility</a:t>
            </a:r>
          </a:p>
          <a:p>
            <a:pPr marL="742950" indent="-742950">
              <a:lnSpc>
                <a:spcPct val="100000"/>
              </a:lnSpc>
              <a:spcBef>
                <a:spcPts val="1000"/>
              </a:spcBef>
              <a:spcAft>
                <a:spcPts val="300"/>
              </a:spcAft>
              <a:buClr>
                <a:schemeClr val="bg2">
                  <a:lumMod val="25000"/>
                </a:schemeClr>
              </a:buClr>
              <a:buFont typeface="+mj-lt"/>
              <a:buAutoNum type="arabicPeriod"/>
            </a:pPr>
            <a:r>
              <a:rPr lang="en-US" sz="4000" dirty="0" smtClean="0"/>
              <a:t>Economy/Local Jobs</a:t>
            </a:r>
          </a:p>
          <a:p>
            <a:pPr marL="742950" indent="-742950">
              <a:lnSpc>
                <a:spcPct val="100000"/>
              </a:lnSpc>
              <a:spcBef>
                <a:spcPts val="1000"/>
              </a:spcBef>
              <a:spcAft>
                <a:spcPts val="300"/>
              </a:spcAft>
              <a:buClr>
                <a:schemeClr val="bg2">
                  <a:lumMod val="25000"/>
                </a:schemeClr>
              </a:buClr>
              <a:buFont typeface="+mj-lt"/>
              <a:buAutoNum type="arabicPeriod"/>
            </a:pPr>
            <a:r>
              <a:rPr lang="en-US" sz="4000" dirty="0" smtClean="0"/>
              <a:t>Shopping and Services</a:t>
            </a:r>
          </a:p>
        </p:txBody>
      </p:sp>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Community Values and Priorities</a:t>
            </a:r>
            <a:endParaRPr lang="en-US" dirty="0"/>
          </a:p>
        </p:txBody>
      </p:sp>
    </p:spTree>
    <p:extLst>
      <p:ext uri="{BB962C8B-B14F-4D97-AF65-F5344CB8AC3E}">
        <p14:creationId xmlns:p14="http://schemas.microsoft.com/office/powerpoint/2010/main" val="17027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67D146-4D1C-466E-9A63-FAD8863F0C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1324</Words>
  <Application>Microsoft Macintosh PowerPoint</Application>
  <PresentationFormat>Widescreen</PresentationFormat>
  <Paragraphs>145</Paragraphs>
  <Slides>13</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Avenir Next Condensed</vt:lpstr>
      <vt:lpstr>Avenir Next Condensed Medium</vt:lpstr>
      <vt:lpstr>Book Antiqua</vt:lpstr>
      <vt:lpstr>Cambria</vt:lpstr>
      <vt:lpstr>ＭＳ Ｐゴシック</vt:lpstr>
      <vt:lpstr>Times New Roman</vt:lpstr>
      <vt:lpstr>Wingdings</vt:lpstr>
      <vt:lpstr>Arial</vt:lpstr>
      <vt:lpstr>Sales Direction 16X9</vt:lpstr>
      <vt:lpstr>Focused General Plan Update Status Report &amp; Visioning Overview</vt:lpstr>
      <vt:lpstr>Why is the General Plan Important?</vt:lpstr>
      <vt:lpstr>Why Do We Need an Update?</vt:lpstr>
      <vt:lpstr>What is in a General Plan?</vt:lpstr>
      <vt:lpstr>Process</vt:lpstr>
      <vt:lpstr>Visioning White Paper</vt:lpstr>
      <vt:lpstr>Visioning Outreach</vt:lpstr>
      <vt:lpstr>Community Input</vt:lpstr>
      <vt:lpstr>Community Values and Priorities</vt:lpstr>
      <vt:lpstr>Community Values and Priorities</vt:lpstr>
      <vt:lpstr>General Plan Revisions</vt:lpstr>
      <vt:lpstr>General Plan Revisions</vt:lpstr>
      <vt:lpstr>General Plan Update Schedule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2019-03-28T14:34:15Z</cp:lastPrinted>
  <dcterms:created xsi:type="dcterms:W3CDTF">2017-03-19T15:51:58Z</dcterms:created>
  <dcterms:modified xsi:type="dcterms:W3CDTF">2019-09-10T15:52:00Z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