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2"/>
  </p:notesMasterIdLst>
  <p:handoutMasterIdLst>
    <p:handoutMasterId r:id="rId23"/>
  </p:handoutMasterIdLst>
  <p:sldIdLst>
    <p:sldId id="257" r:id="rId3"/>
    <p:sldId id="273" r:id="rId4"/>
    <p:sldId id="362" r:id="rId5"/>
    <p:sldId id="371" r:id="rId6"/>
    <p:sldId id="370" r:id="rId7"/>
    <p:sldId id="372" r:id="rId8"/>
    <p:sldId id="373" r:id="rId9"/>
    <p:sldId id="363" r:id="rId10"/>
    <p:sldId id="367" r:id="rId11"/>
    <p:sldId id="374" r:id="rId12"/>
    <p:sldId id="375" r:id="rId13"/>
    <p:sldId id="377" r:id="rId14"/>
    <p:sldId id="376" r:id="rId15"/>
    <p:sldId id="379" r:id="rId16"/>
    <p:sldId id="380" r:id="rId17"/>
    <p:sldId id="378" r:id="rId18"/>
    <p:sldId id="381" r:id="rId19"/>
    <p:sldId id="382" r:id="rId20"/>
    <p:sldId id="34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3B7935"/>
    <a:srgbClr val="EAE7CC"/>
    <a:srgbClr val="EAE7D2"/>
    <a:srgbClr val="D3E385"/>
    <a:srgbClr val="287CA0"/>
    <a:srgbClr val="2C3A8E"/>
    <a:srgbClr val="7CC144"/>
    <a:srgbClr val="E0F0FF"/>
    <a:srgbClr val="CCDE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6" autoAdjust="0"/>
    <p:restoredTop sz="72169"/>
  </p:normalViewPr>
  <p:slideViewPr>
    <p:cSldViewPr snapToGrid="0">
      <p:cViewPr>
        <p:scale>
          <a:sx n="120" d="100"/>
          <a:sy n="120" d="100"/>
        </p:scale>
        <p:origin x="2528" y="9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4" d="100"/>
          <a:sy n="64" d="100"/>
        </p:scale>
        <p:origin x="3180" y="5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797B24-7A6E-4601-9716-61EACCACC76C}" type="doc">
      <dgm:prSet loTypeId="urn:microsoft.com/office/officeart/2005/8/layout/bList2" loCatId="list" qsTypeId="urn:microsoft.com/office/officeart/2005/8/quickstyle/simple1" qsCatId="simple" csTypeId="urn:microsoft.com/office/officeart/2005/8/colors/colorful1" csCatId="colorful" phldr="1"/>
      <dgm:spPr/>
      <dgm:t>
        <a:bodyPr/>
        <a:lstStyle/>
        <a:p>
          <a:endParaRPr lang="en-US"/>
        </a:p>
      </dgm:t>
    </dgm:pt>
    <dgm:pt modelId="{6B0E1591-AACD-481F-A17C-933216E5F9D6}">
      <dgm:prSet phldrT="[Text]" custT="1"/>
      <dgm:spPr/>
      <dgm:t>
        <a:bodyPr/>
        <a:lstStyle/>
        <a:p>
          <a:r>
            <a:rPr lang="en-US" sz="2000" b="1" dirty="0" smtClean="0"/>
            <a:t>Vision and Existing</a:t>
          </a:r>
          <a:r>
            <a:rPr lang="en-US" sz="2000" b="1" baseline="0" dirty="0" smtClean="0"/>
            <a:t> Conditions</a:t>
          </a:r>
          <a:endParaRPr lang="en-US" sz="2000" b="1" dirty="0"/>
        </a:p>
      </dgm:t>
    </dgm:pt>
    <dgm:pt modelId="{F8F00A63-5F85-445C-8433-905C27886DE0}" type="parTrans" cxnId="{9E10491C-8A3A-45AE-8784-D6B0AF116073}">
      <dgm:prSet/>
      <dgm:spPr/>
      <dgm:t>
        <a:bodyPr/>
        <a:lstStyle/>
        <a:p>
          <a:endParaRPr lang="en-US"/>
        </a:p>
      </dgm:t>
    </dgm:pt>
    <dgm:pt modelId="{D3244EA5-A50C-41E7-9849-485D7AE60B1A}" type="sibTrans" cxnId="{9E10491C-8A3A-45AE-8784-D6B0AF116073}">
      <dgm:prSet/>
      <dgm:spPr/>
      <dgm:t>
        <a:bodyPr/>
        <a:lstStyle/>
        <a:p>
          <a:endParaRPr lang="en-US"/>
        </a:p>
      </dgm:t>
    </dgm:pt>
    <dgm:pt modelId="{BBC05462-3F07-4205-AE57-8B5DCF7E29BD}">
      <dgm:prSet phldrT="[Text]" custT="1"/>
      <dgm:spPr/>
      <dgm:t>
        <a:bodyPr/>
        <a:lstStyle/>
        <a:p>
          <a:r>
            <a:rPr lang="en-US" sz="2000" b="1" dirty="0" smtClean="0"/>
            <a:t>Draft General Plan</a:t>
          </a:r>
          <a:endParaRPr lang="en-US" sz="2000" b="1" dirty="0"/>
        </a:p>
      </dgm:t>
    </dgm:pt>
    <dgm:pt modelId="{4CF3EFA4-8108-41A7-AC49-3DFE2F190F98}" type="parTrans" cxnId="{AC078B3A-8468-4362-8A02-C3B9E77F2157}">
      <dgm:prSet/>
      <dgm:spPr/>
      <dgm:t>
        <a:bodyPr/>
        <a:lstStyle/>
        <a:p>
          <a:endParaRPr lang="en-US"/>
        </a:p>
      </dgm:t>
    </dgm:pt>
    <dgm:pt modelId="{74C340E5-AA5A-4B60-A352-2D5AFAFE2E3E}" type="sibTrans" cxnId="{AC078B3A-8468-4362-8A02-C3B9E77F2157}">
      <dgm:prSet/>
      <dgm:spPr/>
      <dgm:t>
        <a:bodyPr/>
        <a:lstStyle/>
        <a:p>
          <a:endParaRPr lang="en-US"/>
        </a:p>
      </dgm:t>
    </dgm:pt>
    <dgm:pt modelId="{8572DC4F-BF31-4A30-A01F-4FA778D9E082}">
      <dgm:prSet phldrT="[Text]" custT="1"/>
      <dgm:spPr/>
      <dgm:t>
        <a:bodyPr/>
        <a:lstStyle/>
        <a:p>
          <a:r>
            <a:rPr lang="en-US" sz="2000" b="1" dirty="0"/>
            <a:t>CEQA and Final General Plan </a:t>
          </a:r>
        </a:p>
      </dgm:t>
    </dgm:pt>
    <dgm:pt modelId="{6A7B60EE-FD69-41C4-B685-76644B0A9551}" type="parTrans" cxnId="{3A33A256-FD34-4C26-922A-26AD224AB57A}">
      <dgm:prSet/>
      <dgm:spPr/>
      <dgm:t>
        <a:bodyPr/>
        <a:lstStyle/>
        <a:p>
          <a:endParaRPr lang="en-US"/>
        </a:p>
      </dgm:t>
    </dgm:pt>
    <dgm:pt modelId="{A4EAA017-595E-47B8-AA27-34C0F75563BD}" type="sibTrans" cxnId="{3A33A256-FD34-4C26-922A-26AD224AB57A}">
      <dgm:prSet/>
      <dgm:spPr/>
      <dgm:t>
        <a:bodyPr/>
        <a:lstStyle/>
        <a:p>
          <a:endParaRPr lang="en-US"/>
        </a:p>
      </dgm:t>
    </dgm:pt>
    <dgm:pt modelId="{E4548709-27E5-46FF-81CF-977B5087CB84}" type="pres">
      <dgm:prSet presAssocID="{CE797B24-7A6E-4601-9716-61EACCACC76C}" presName="diagram" presStyleCnt="0">
        <dgm:presLayoutVars>
          <dgm:dir/>
          <dgm:animLvl val="lvl"/>
          <dgm:resizeHandles val="exact"/>
        </dgm:presLayoutVars>
      </dgm:prSet>
      <dgm:spPr/>
      <dgm:t>
        <a:bodyPr/>
        <a:lstStyle/>
        <a:p>
          <a:endParaRPr lang="en-US"/>
        </a:p>
      </dgm:t>
    </dgm:pt>
    <dgm:pt modelId="{9C5AE8EC-801E-47C1-A527-5D02F0F62A2C}" type="pres">
      <dgm:prSet presAssocID="{6B0E1591-AACD-481F-A17C-933216E5F9D6}" presName="compNode" presStyleCnt="0"/>
      <dgm:spPr/>
    </dgm:pt>
    <dgm:pt modelId="{15367641-471A-43AB-80C8-028CB14B118B}" type="pres">
      <dgm:prSet presAssocID="{6B0E1591-AACD-481F-A17C-933216E5F9D6}" presName="childRect" presStyleLbl="bgAcc1" presStyleIdx="0" presStyleCnt="3" custScaleY="183287">
        <dgm:presLayoutVars>
          <dgm:bulletEnabled val="1"/>
        </dgm:presLayoutVars>
      </dgm:prSet>
      <dgm:spPr/>
    </dgm:pt>
    <dgm:pt modelId="{9B31F35D-0175-4555-9B8A-A63655CCEFF3}" type="pres">
      <dgm:prSet presAssocID="{6B0E1591-AACD-481F-A17C-933216E5F9D6}" presName="parentText" presStyleLbl="node1" presStyleIdx="0" presStyleCnt="0">
        <dgm:presLayoutVars>
          <dgm:chMax val="0"/>
          <dgm:bulletEnabled val="1"/>
        </dgm:presLayoutVars>
      </dgm:prSet>
      <dgm:spPr/>
      <dgm:t>
        <a:bodyPr/>
        <a:lstStyle/>
        <a:p>
          <a:endParaRPr lang="en-US"/>
        </a:p>
      </dgm:t>
    </dgm:pt>
    <dgm:pt modelId="{4EEA7473-3B30-4A4D-B6EE-4A276EEB68EA}" type="pres">
      <dgm:prSet presAssocID="{6B0E1591-AACD-481F-A17C-933216E5F9D6}" presName="parentRect" presStyleLbl="alignNode1" presStyleIdx="0" presStyleCnt="3"/>
      <dgm:spPr/>
      <dgm:t>
        <a:bodyPr/>
        <a:lstStyle/>
        <a:p>
          <a:endParaRPr lang="en-US"/>
        </a:p>
      </dgm:t>
    </dgm:pt>
    <dgm:pt modelId="{A297253F-FD14-4E31-96BE-FB8D4D89AF32}" type="pres">
      <dgm:prSet presAssocID="{6B0E1591-AACD-481F-A17C-933216E5F9D6}" presName="adorn" presStyleLbl="fgAccFollowNode1" presStyleIdx="0" presStyleCnt="3" custScaleX="122940" custScaleY="122940" custLinFactNeighborX="12991" custLinFactNeighborY="-1200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68FA5D80-C40E-44DE-8ECC-4B62B7E615D6}" type="pres">
      <dgm:prSet presAssocID="{D3244EA5-A50C-41E7-9849-485D7AE60B1A}" presName="sibTrans" presStyleLbl="sibTrans2D1" presStyleIdx="0" presStyleCnt="0"/>
      <dgm:spPr/>
      <dgm:t>
        <a:bodyPr/>
        <a:lstStyle/>
        <a:p>
          <a:endParaRPr lang="en-US"/>
        </a:p>
      </dgm:t>
    </dgm:pt>
    <dgm:pt modelId="{FEFE73A2-2977-440B-8648-F3B456B3921A}" type="pres">
      <dgm:prSet presAssocID="{BBC05462-3F07-4205-AE57-8B5DCF7E29BD}" presName="compNode" presStyleCnt="0"/>
      <dgm:spPr/>
    </dgm:pt>
    <dgm:pt modelId="{4A787F3A-477E-4D3A-8DF9-2D52256814BF}" type="pres">
      <dgm:prSet presAssocID="{BBC05462-3F07-4205-AE57-8B5DCF7E29BD}" presName="childRect" presStyleLbl="bgAcc1" presStyleIdx="1" presStyleCnt="3" custScaleY="183287">
        <dgm:presLayoutVars>
          <dgm:bulletEnabled val="1"/>
        </dgm:presLayoutVars>
      </dgm:prSet>
      <dgm:spPr/>
    </dgm:pt>
    <dgm:pt modelId="{C1B0B293-7A02-428C-955D-53E622B84280}" type="pres">
      <dgm:prSet presAssocID="{BBC05462-3F07-4205-AE57-8B5DCF7E29BD}" presName="parentText" presStyleLbl="node1" presStyleIdx="0" presStyleCnt="0">
        <dgm:presLayoutVars>
          <dgm:chMax val="0"/>
          <dgm:bulletEnabled val="1"/>
        </dgm:presLayoutVars>
      </dgm:prSet>
      <dgm:spPr/>
      <dgm:t>
        <a:bodyPr/>
        <a:lstStyle/>
        <a:p>
          <a:endParaRPr lang="en-US"/>
        </a:p>
      </dgm:t>
    </dgm:pt>
    <dgm:pt modelId="{F8B3CFCD-4ACC-47D1-B282-BC3F482BA0E1}" type="pres">
      <dgm:prSet presAssocID="{BBC05462-3F07-4205-AE57-8B5DCF7E29BD}" presName="parentRect" presStyleLbl="alignNode1" presStyleIdx="1" presStyleCnt="3" custScaleX="89450" custLinFactNeighborX="-5158"/>
      <dgm:spPr/>
      <dgm:t>
        <a:bodyPr/>
        <a:lstStyle/>
        <a:p>
          <a:endParaRPr lang="en-US"/>
        </a:p>
      </dgm:t>
    </dgm:pt>
    <dgm:pt modelId="{89FB5461-1FA1-4ED9-ABF4-EB26F351D28B}" type="pres">
      <dgm:prSet presAssocID="{BBC05462-3F07-4205-AE57-8B5DCF7E29BD}" presName="adorn" presStyleLbl="fgAccFollowNode1" presStyleIdx="1" presStyleCnt="3" custScaleX="122940" custScaleY="122940" custLinFactNeighborX="9952" custLinFactNeighborY="-1091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A251EAAB-D7F3-4522-9D67-4E7028E26F21}" type="pres">
      <dgm:prSet presAssocID="{74C340E5-AA5A-4B60-A352-2D5AFAFE2E3E}" presName="sibTrans" presStyleLbl="sibTrans2D1" presStyleIdx="0" presStyleCnt="0"/>
      <dgm:spPr/>
      <dgm:t>
        <a:bodyPr/>
        <a:lstStyle/>
        <a:p>
          <a:endParaRPr lang="en-US"/>
        </a:p>
      </dgm:t>
    </dgm:pt>
    <dgm:pt modelId="{C5DA0495-642B-4B73-A09C-12370B2F660D}" type="pres">
      <dgm:prSet presAssocID="{8572DC4F-BF31-4A30-A01F-4FA778D9E082}" presName="compNode" presStyleCnt="0"/>
      <dgm:spPr/>
    </dgm:pt>
    <dgm:pt modelId="{7AF88955-0F0C-4933-ABA4-FBC9CE8F8A3D}" type="pres">
      <dgm:prSet presAssocID="{8572DC4F-BF31-4A30-A01F-4FA778D9E082}" presName="childRect" presStyleLbl="bgAcc1" presStyleIdx="2" presStyleCnt="3" custScaleY="183287">
        <dgm:presLayoutVars>
          <dgm:bulletEnabled val="1"/>
        </dgm:presLayoutVars>
      </dgm:prSet>
      <dgm:spPr/>
    </dgm:pt>
    <dgm:pt modelId="{3B680721-E1C3-4532-B3F4-F8D62CD37DB1}" type="pres">
      <dgm:prSet presAssocID="{8572DC4F-BF31-4A30-A01F-4FA778D9E082}" presName="parentText" presStyleLbl="node1" presStyleIdx="0" presStyleCnt="0">
        <dgm:presLayoutVars>
          <dgm:chMax val="0"/>
          <dgm:bulletEnabled val="1"/>
        </dgm:presLayoutVars>
      </dgm:prSet>
      <dgm:spPr/>
      <dgm:t>
        <a:bodyPr/>
        <a:lstStyle/>
        <a:p>
          <a:endParaRPr lang="en-US"/>
        </a:p>
      </dgm:t>
    </dgm:pt>
    <dgm:pt modelId="{6BEB7C14-09FF-4C93-A202-5B0C4EF0C669}" type="pres">
      <dgm:prSet presAssocID="{8572DC4F-BF31-4A30-A01F-4FA778D9E082}" presName="parentRect" presStyleLbl="alignNode1" presStyleIdx="2" presStyleCnt="3"/>
      <dgm:spPr/>
      <dgm:t>
        <a:bodyPr/>
        <a:lstStyle/>
        <a:p>
          <a:endParaRPr lang="en-US"/>
        </a:p>
      </dgm:t>
    </dgm:pt>
    <dgm:pt modelId="{0E2B3ADB-369F-423D-9937-E153514B7B08}" type="pres">
      <dgm:prSet presAssocID="{8572DC4F-BF31-4A30-A01F-4FA778D9E082}" presName="adorn" presStyleLbl="fgAccFollowNode1" presStyleIdx="2" presStyleCnt="3" custScaleX="122940" custScaleY="122940" custLinFactNeighborX="6914" custLinFactNeighborY="-1200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Lst>
  <dgm:cxnLst>
    <dgm:cxn modelId="{C9EC8C01-88BE-41A2-879A-133FF95361BF}" type="presOf" srcId="{6B0E1591-AACD-481F-A17C-933216E5F9D6}" destId="{9B31F35D-0175-4555-9B8A-A63655CCEFF3}" srcOrd="0" destOrd="0" presId="urn:microsoft.com/office/officeart/2005/8/layout/bList2"/>
    <dgm:cxn modelId="{DF7644A4-B37E-4CFB-AD1D-9F06E2D69F75}" type="presOf" srcId="{74C340E5-AA5A-4B60-A352-2D5AFAFE2E3E}" destId="{A251EAAB-D7F3-4522-9D67-4E7028E26F21}" srcOrd="0" destOrd="0" presId="urn:microsoft.com/office/officeart/2005/8/layout/bList2"/>
    <dgm:cxn modelId="{75063149-8765-4980-99B3-02C73E340969}" type="presOf" srcId="{8572DC4F-BF31-4A30-A01F-4FA778D9E082}" destId="{3B680721-E1C3-4532-B3F4-F8D62CD37DB1}" srcOrd="0" destOrd="0" presId="urn:microsoft.com/office/officeart/2005/8/layout/bList2"/>
    <dgm:cxn modelId="{E1B33B5E-8270-4E68-9980-1A03FB7D9E6D}" type="presOf" srcId="{D3244EA5-A50C-41E7-9849-485D7AE60B1A}" destId="{68FA5D80-C40E-44DE-8ECC-4B62B7E615D6}" srcOrd="0" destOrd="0" presId="urn:microsoft.com/office/officeart/2005/8/layout/bList2"/>
    <dgm:cxn modelId="{865F9005-656D-4788-8CA6-6CD3E0CABF39}" type="presOf" srcId="{6B0E1591-AACD-481F-A17C-933216E5F9D6}" destId="{4EEA7473-3B30-4A4D-B6EE-4A276EEB68EA}" srcOrd="1" destOrd="0" presId="urn:microsoft.com/office/officeart/2005/8/layout/bList2"/>
    <dgm:cxn modelId="{9E10491C-8A3A-45AE-8784-D6B0AF116073}" srcId="{CE797B24-7A6E-4601-9716-61EACCACC76C}" destId="{6B0E1591-AACD-481F-A17C-933216E5F9D6}" srcOrd="0" destOrd="0" parTransId="{F8F00A63-5F85-445C-8433-905C27886DE0}" sibTransId="{D3244EA5-A50C-41E7-9849-485D7AE60B1A}"/>
    <dgm:cxn modelId="{3A33A256-FD34-4C26-922A-26AD224AB57A}" srcId="{CE797B24-7A6E-4601-9716-61EACCACC76C}" destId="{8572DC4F-BF31-4A30-A01F-4FA778D9E082}" srcOrd="2" destOrd="0" parTransId="{6A7B60EE-FD69-41C4-B685-76644B0A9551}" sibTransId="{A4EAA017-595E-47B8-AA27-34C0F75563BD}"/>
    <dgm:cxn modelId="{688C8D3D-2163-4A72-B549-8A11D532C7FD}" type="presOf" srcId="{BBC05462-3F07-4205-AE57-8B5DCF7E29BD}" destId="{F8B3CFCD-4ACC-47D1-B282-BC3F482BA0E1}" srcOrd="1" destOrd="0" presId="urn:microsoft.com/office/officeart/2005/8/layout/bList2"/>
    <dgm:cxn modelId="{AC078B3A-8468-4362-8A02-C3B9E77F2157}" srcId="{CE797B24-7A6E-4601-9716-61EACCACC76C}" destId="{BBC05462-3F07-4205-AE57-8B5DCF7E29BD}" srcOrd="1" destOrd="0" parTransId="{4CF3EFA4-8108-41A7-AC49-3DFE2F190F98}" sibTransId="{74C340E5-AA5A-4B60-A352-2D5AFAFE2E3E}"/>
    <dgm:cxn modelId="{4324EC73-114E-4401-BC27-C701973E3778}" type="presOf" srcId="{CE797B24-7A6E-4601-9716-61EACCACC76C}" destId="{E4548709-27E5-46FF-81CF-977B5087CB84}" srcOrd="0" destOrd="0" presId="urn:microsoft.com/office/officeart/2005/8/layout/bList2"/>
    <dgm:cxn modelId="{35EEC9A8-63CD-4424-AAC5-191A1E7F4211}" type="presOf" srcId="{BBC05462-3F07-4205-AE57-8B5DCF7E29BD}" destId="{C1B0B293-7A02-428C-955D-53E622B84280}" srcOrd="0" destOrd="0" presId="urn:microsoft.com/office/officeart/2005/8/layout/bList2"/>
    <dgm:cxn modelId="{823F6A87-9F9E-44DB-A418-9FF85C9FDEA4}" type="presOf" srcId="{8572DC4F-BF31-4A30-A01F-4FA778D9E082}" destId="{6BEB7C14-09FF-4C93-A202-5B0C4EF0C669}" srcOrd="1" destOrd="0" presId="urn:microsoft.com/office/officeart/2005/8/layout/bList2"/>
    <dgm:cxn modelId="{BBA3204F-B4FD-432E-9A3F-40F1A0B30512}" type="presParOf" srcId="{E4548709-27E5-46FF-81CF-977B5087CB84}" destId="{9C5AE8EC-801E-47C1-A527-5D02F0F62A2C}" srcOrd="0" destOrd="0" presId="urn:microsoft.com/office/officeart/2005/8/layout/bList2"/>
    <dgm:cxn modelId="{BBC6AF89-797D-4278-92A8-139EFE0E71A8}" type="presParOf" srcId="{9C5AE8EC-801E-47C1-A527-5D02F0F62A2C}" destId="{15367641-471A-43AB-80C8-028CB14B118B}" srcOrd="0" destOrd="0" presId="urn:microsoft.com/office/officeart/2005/8/layout/bList2"/>
    <dgm:cxn modelId="{90B38972-2FC9-4797-BDA4-C0FC88FB7427}" type="presParOf" srcId="{9C5AE8EC-801E-47C1-A527-5D02F0F62A2C}" destId="{9B31F35D-0175-4555-9B8A-A63655CCEFF3}" srcOrd="1" destOrd="0" presId="urn:microsoft.com/office/officeart/2005/8/layout/bList2"/>
    <dgm:cxn modelId="{C56BB746-29E5-4526-80B3-14FA686AA33E}" type="presParOf" srcId="{9C5AE8EC-801E-47C1-A527-5D02F0F62A2C}" destId="{4EEA7473-3B30-4A4D-B6EE-4A276EEB68EA}" srcOrd="2" destOrd="0" presId="urn:microsoft.com/office/officeart/2005/8/layout/bList2"/>
    <dgm:cxn modelId="{A5619F9F-A4D2-490A-8399-9DA79ACB088F}" type="presParOf" srcId="{9C5AE8EC-801E-47C1-A527-5D02F0F62A2C}" destId="{A297253F-FD14-4E31-96BE-FB8D4D89AF32}" srcOrd="3" destOrd="0" presId="urn:microsoft.com/office/officeart/2005/8/layout/bList2"/>
    <dgm:cxn modelId="{09FBE2EA-C50D-4E89-B5BA-0ADD48DF3F1C}" type="presParOf" srcId="{E4548709-27E5-46FF-81CF-977B5087CB84}" destId="{68FA5D80-C40E-44DE-8ECC-4B62B7E615D6}" srcOrd="1" destOrd="0" presId="urn:microsoft.com/office/officeart/2005/8/layout/bList2"/>
    <dgm:cxn modelId="{136F68C5-5341-4C76-8256-D099EE5C0AE0}" type="presParOf" srcId="{E4548709-27E5-46FF-81CF-977B5087CB84}" destId="{FEFE73A2-2977-440B-8648-F3B456B3921A}" srcOrd="2" destOrd="0" presId="urn:microsoft.com/office/officeart/2005/8/layout/bList2"/>
    <dgm:cxn modelId="{C6862EB9-2FED-4BFE-AB4B-356761078994}" type="presParOf" srcId="{FEFE73A2-2977-440B-8648-F3B456B3921A}" destId="{4A787F3A-477E-4D3A-8DF9-2D52256814BF}" srcOrd="0" destOrd="0" presId="urn:microsoft.com/office/officeart/2005/8/layout/bList2"/>
    <dgm:cxn modelId="{70992617-EE0A-4870-991A-91131B9ED25F}" type="presParOf" srcId="{FEFE73A2-2977-440B-8648-F3B456B3921A}" destId="{C1B0B293-7A02-428C-955D-53E622B84280}" srcOrd="1" destOrd="0" presId="urn:microsoft.com/office/officeart/2005/8/layout/bList2"/>
    <dgm:cxn modelId="{9C86C0A2-4C5C-478F-874B-5F76AFD570EC}" type="presParOf" srcId="{FEFE73A2-2977-440B-8648-F3B456B3921A}" destId="{F8B3CFCD-4ACC-47D1-B282-BC3F482BA0E1}" srcOrd="2" destOrd="0" presId="urn:microsoft.com/office/officeart/2005/8/layout/bList2"/>
    <dgm:cxn modelId="{521D1C94-A2DC-4679-BC9D-F3B50F47D5E2}" type="presParOf" srcId="{FEFE73A2-2977-440B-8648-F3B456B3921A}" destId="{89FB5461-1FA1-4ED9-ABF4-EB26F351D28B}" srcOrd="3" destOrd="0" presId="urn:microsoft.com/office/officeart/2005/8/layout/bList2"/>
    <dgm:cxn modelId="{2FDC938E-EC10-4040-99FE-4C636CEA9FE0}" type="presParOf" srcId="{E4548709-27E5-46FF-81CF-977B5087CB84}" destId="{A251EAAB-D7F3-4522-9D67-4E7028E26F21}" srcOrd="3" destOrd="0" presId="urn:microsoft.com/office/officeart/2005/8/layout/bList2"/>
    <dgm:cxn modelId="{69632562-8613-48F5-8872-877A65354575}" type="presParOf" srcId="{E4548709-27E5-46FF-81CF-977B5087CB84}" destId="{C5DA0495-642B-4B73-A09C-12370B2F660D}" srcOrd="4" destOrd="0" presId="urn:microsoft.com/office/officeart/2005/8/layout/bList2"/>
    <dgm:cxn modelId="{95B63582-79C9-4BEF-B577-00AD2F854C58}" type="presParOf" srcId="{C5DA0495-642B-4B73-A09C-12370B2F660D}" destId="{7AF88955-0F0C-4933-ABA4-FBC9CE8F8A3D}" srcOrd="0" destOrd="0" presId="urn:microsoft.com/office/officeart/2005/8/layout/bList2"/>
    <dgm:cxn modelId="{DCD2F69A-9640-49C9-9404-E8E1D774639D}" type="presParOf" srcId="{C5DA0495-642B-4B73-A09C-12370B2F660D}" destId="{3B680721-E1C3-4532-B3F4-F8D62CD37DB1}" srcOrd="1" destOrd="0" presId="urn:microsoft.com/office/officeart/2005/8/layout/bList2"/>
    <dgm:cxn modelId="{D9B08619-7748-4CE1-9876-AFFF87E6F0EE}" type="presParOf" srcId="{C5DA0495-642B-4B73-A09C-12370B2F660D}" destId="{6BEB7C14-09FF-4C93-A202-5B0C4EF0C669}" srcOrd="2" destOrd="0" presId="urn:microsoft.com/office/officeart/2005/8/layout/bList2"/>
    <dgm:cxn modelId="{3480EA0F-AE4C-4D1B-AD1A-CA56A0CA97E6}" type="presParOf" srcId="{C5DA0495-642B-4B73-A09C-12370B2F660D}" destId="{0E2B3ADB-369F-423D-9937-E153514B7B08}"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E3B8D2-BAE1-5F44-B752-5B9F489F8279}" type="doc">
      <dgm:prSet loTypeId="urn:microsoft.com/office/officeart/2005/8/layout/lProcess3" loCatId="" qsTypeId="urn:microsoft.com/office/officeart/2005/8/quickstyle/simple1" qsCatId="simple" csTypeId="urn:microsoft.com/office/officeart/2005/8/colors/colorful1" csCatId="colorful" phldr="1"/>
      <dgm:spPr/>
      <dgm:t>
        <a:bodyPr/>
        <a:lstStyle/>
        <a:p>
          <a:endParaRPr lang="en-US"/>
        </a:p>
      </dgm:t>
    </dgm:pt>
    <dgm:pt modelId="{3C4D9C71-ECB5-A149-A532-6D5F298BE8BD}">
      <dgm:prSet phldrT="[Text]"/>
      <dgm:spPr>
        <a:solidFill>
          <a:schemeClr val="accent1"/>
        </a:solidFill>
      </dgm:spPr>
      <dgm:t>
        <a:bodyPr lIns="182880"/>
        <a:lstStyle/>
        <a:p>
          <a:pPr algn="l" eaLnBrk="1" latinLnBrk="0"/>
          <a:r>
            <a:rPr lang="en-US" b="1" dirty="0"/>
            <a:t>City Council Kick-off/Visioning Workshops </a:t>
          </a:r>
        </a:p>
      </dgm:t>
    </dgm:pt>
    <dgm:pt modelId="{33D2EA8E-449A-344D-97A3-930DEB607AD8}" type="parTrans" cxnId="{332824E1-056E-5E47-AF55-EF53E5379D95}">
      <dgm:prSet/>
      <dgm:spPr/>
      <dgm:t>
        <a:bodyPr/>
        <a:lstStyle/>
        <a:p>
          <a:endParaRPr lang="en-US"/>
        </a:p>
      </dgm:t>
    </dgm:pt>
    <dgm:pt modelId="{D1E35710-DF88-104B-A2BF-5B76852CFC3D}" type="sibTrans" cxnId="{332824E1-056E-5E47-AF55-EF53E5379D95}">
      <dgm:prSet/>
      <dgm:spPr/>
      <dgm:t>
        <a:bodyPr/>
        <a:lstStyle/>
        <a:p>
          <a:endParaRPr lang="en-US"/>
        </a:p>
      </dgm:t>
    </dgm:pt>
    <dgm:pt modelId="{01776E2A-4D17-8D4F-B1FE-9665BCE892B7}">
      <dgm:prSet phldrT="[Text]"/>
      <dgm:spPr/>
      <dgm:t>
        <a:bodyPr lIns="182880"/>
        <a:lstStyle/>
        <a:p>
          <a:pPr algn="l"/>
          <a:r>
            <a:rPr lang="en-US" dirty="0" smtClean="0"/>
            <a:t>May/June </a:t>
          </a:r>
          <a:r>
            <a:rPr lang="en-US" dirty="0"/>
            <a:t>2019</a:t>
          </a:r>
        </a:p>
      </dgm:t>
    </dgm:pt>
    <dgm:pt modelId="{B6675ED0-8042-2644-9B73-F5B8C2B7D3EF}" type="parTrans" cxnId="{A6A41B4B-EB7F-EA44-B95B-4018EAE6DEA6}">
      <dgm:prSet/>
      <dgm:spPr/>
      <dgm:t>
        <a:bodyPr/>
        <a:lstStyle/>
        <a:p>
          <a:endParaRPr lang="en-US"/>
        </a:p>
      </dgm:t>
    </dgm:pt>
    <dgm:pt modelId="{C311E074-4EFD-E142-A9F7-956985787E62}" type="sibTrans" cxnId="{A6A41B4B-EB7F-EA44-B95B-4018EAE6DEA6}">
      <dgm:prSet/>
      <dgm:spPr/>
      <dgm:t>
        <a:bodyPr/>
        <a:lstStyle/>
        <a:p>
          <a:endParaRPr lang="en-US"/>
        </a:p>
      </dgm:t>
    </dgm:pt>
    <dgm:pt modelId="{6F10E063-FFE4-644D-B985-583C3CAA9941}">
      <dgm:prSet phldrT="[Text]"/>
      <dgm:spPr>
        <a:solidFill>
          <a:schemeClr val="accent2"/>
        </a:solidFill>
      </dgm:spPr>
      <dgm:t>
        <a:bodyPr lIns="182880"/>
        <a:lstStyle/>
        <a:p>
          <a:pPr algn="l"/>
          <a:r>
            <a:rPr lang="en-US" b="1" dirty="0" smtClean="0"/>
            <a:t>Vision</a:t>
          </a:r>
          <a:r>
            <a:rPr lang="en-US" b="1" baseline="0" dirty="0" smtClean="0"/>
            <a:t> &amp; Opportunities White Paper</a:t>
          </a:r>
          <a:endParaRPr lang="en-US" b="1" dirty="0"/>
        </a:p>
      </dgm:t>
    </dgm:pt>
    <dgm:pt modelId="{C3B2BB85-33C3-6947-8460-CA4B013385D1}" type="parTrans" cxnId="{DA6D4246-33CA-1A4E-8082-44C517972BD7}">
      <dgm:prSet/>
      <dgm:spPr/>
      <dgm:t>
        <a:bodyPr/>
        <a:lstStyle/>
        <a:p>
          <a:endParaRPr lang="en-US"/>
        </a:p>
      </dgm:t>
    </dgm:pt>
    <dgm:pt modelId="{D3C5F6BB-3C40-5C46-8258-C6D76D845B16}" type="sibTrans" cxnId="{DA6D4246-33CA-1A4E-8082-44C517972BD7}">
      <dgm:prSet/>
      <dgm:spPr/>
      <dgm:t>
        <a:bodyPr/>
        <a:lstStyle/>
        <a:p>
          <a:endParaRPr lang="en-US"/>
        </a:p>
      </dgm:t>
    </dgm:pt>
    <dgm:pt modelId="{F0D02B1D-FBAD-5E47-82A5-DE264DEA7393}">
      <dgm:prSet phldrT="[Text]"/>
      <dgm:spPr/>
      <dgm:t>
        <a:bodyPr lIns="182880"/>
        <a:lstStyle/>
        <a:p>
          <a:pPr algn="l"/>
          <a:r>
            <a:rPr lang="en-US" dirty="0" smtClean="0"/>
            <a:t>August </a:t>
          </a:r>
          <a:r>
            <a:rPr lang="en-US" dirty="0"/>
            <a:t>2019</a:t>
          </a:r>
        </a:p>
      </dgm:t>
    </dgm:pt>
    <dgm:pt modelId="{0964BFDE-B597-D34C-BAF0-9D0336809B2E}" type="parTrans" cxnId="{1EA99686-A4C2-1A4C-A042-50D00F645086}">
      <dgm:prSet/>
      <dgm:spPr/>
      <dgm:t>
        <a:bodyPr/>
        <a:lstStyle/>
        <a:p>
          <a:endParaRPr lang="en-US"/>
        </a:p>
      </dgm:t>
    </dgm:pt>
    <dgm:pt modelId="{9792BBEC-5F6A-9043-A34C-B798B7610DDF}" type="sibTrans" cxnId="{1EA99686-A4C2-1A4C-A042-50D00F645086}">
      <dgm:prSet/>
      <dgm:spPr/>
      <dgm:t>
        <a:bodyPr/>
        <a:lstStyle/>
        <a:p>
          <a:endParaRPr lang="en-US"/>
        </a:p>
      </dgm:t>
    </dgm:pt>
    <dgm:pt modelId="{B6591E43-C6CA-9F47-BA3D-E477F03972EA}">
      <dgm:prSet phldrT="[Text]" custT="1"/>
      <dgm:spPr>
        <a:solidFill>
          <a:schemeClr val="accent3"/>
        </a:solidFill>
        <a:ln>
          <a:solidFill>
            <a:schemeClr val="accent3"/>
          </a:solidFill>
        </a:ln>
      </dgm:spPr>
      <dgm:t>
        <a:bodyPr lIns="182880"/>
        <a:lstStyle/>
        <a:p>
          <a:pPr marL="642938" indent="-627063" algn="l">
            <a:spcAft>
              <a:spcPts val="400"/>
            </a:spcAft>
            <a:tabLst/>
          </a:pPr>
          <a:r>
            <a:rPr lang="en-US" sz="2600" b="1" dirty="0" smtClean="0"/>
            <a:t>Vision: Overall Update</a:t>
          </a:r>
          <a:br>
            <a:rPr lang="en-US" sz="2600" b="1" dirty="0" smtClean="0"/>
          </a:br>
          <a:r>
            <a:rPr lang="en-US" sz="2400" b="0" dirty="0" smtClean="0"/>
            <a:t>White Paper/City Council</a:t>
          </a:r>
          <a:r>
            <a:rPr lang="en-US" sz="2400" b="0" baseline="0" dirty="0" smtClean="0"/>
            <a:t> Work Session #1</a:t>
          </a:r>
          <a:endParaRPr lang="en-US" sz="2400" b="0" dirty="0"/>
        </a:p>
      </dgm:t>
    </dgm:pt>
    <dgm:pt modelId="{093C3E7C-7709-C443-8373-1E3C4E243F6D}" type="parTrans" cxnId="{50631960-9F4A-B445-B399-E143CFB04671}">
      <dgm:prSet/>
      <dgm:spPr/>
      <dgm:t>
        <a:bodyPr/>
        <a:lstStyle/>
        <a:p>
          <a:endParaRPr lang="en-US"/>
        </a:p>
      </dgm:t>
    </dgm:pt>
    <dgm:pt modelId="{B81E7A18-A185-2740-8F10-C6FB2781B2AD}" type="sibTrans" cxnId="{50631960-9F4A-B445-B399-E143CFB04671}">
      <dgm:prSet/>
      <dgm:spPr/>
      <dgm:t>
        <a:bodyPr/>
        <a:lstStyle/>
        <a:p>
          <a:endParaRPr lang="en-US"/>
        </a:p>
      </dgm:t>
    </dgm:pt>
    <dgm:pt modelId="{9751BCB3-13DC-A24D-964A-F2266D7352DF}">
      <dgm:prSet phldrT="[Text]"/>
      <dgm:spPr/>
      <dgm:t>
        <a:bodyPr lIns="182880"/>
        <a:lstStyle/>
        <a:p>
          <a:pPr algn="l"/>
          <a:r>
            <a:rPr lang="en-US" dirty="0" smtClean="0"/>
            <a:t>September </a:t>
          </a:r>
          <a:r>
            <a:rPr lang="en-US" dirty="0"/>
            <a:t>2019</a:t>
          </a:r>
        </a:p>
      </dgm:t>
    </dgm:pt>
    <dgm:pt modelId="{19B2FAA1-7105-8646-A324-17E2A7B0EEFA}" type="parTrans" cxnId="{958C0A57-255F-234F-8F83-EC9F757486B6}">
      <dgm:prSet/>
      <dgm:spPr/>
      <dgm:t>
        <a:bodyPr/>
        <a:lstStyle/>
        <a:p>
          <a:endParaRPr lang="en-US"/>
        </a:p>
      </dgm:t>
    </dgm:pt>
    <dgm:pt modelId="{2E1D769E-6F00-724C-B1DF-B9CA17E19CB4}" type="sibTrans" cxnId="{958C0A57-255F-234F-8F83-EC9F757486B6}">
      <dgm:prSet/>
      <dgm:spPr/>
      <dgm:t>
        <a:bodyPr/>
        <a:lstStyle/>
        <a:p>
          <a:endParaRPr lang="en-US"/>
        </a:p>
      </dgm:t>
    </dgm:pt>
    <dgm:pt modelId="{47C863E4-9957-BA48-A40B-8E5391C400C0}">
      <dgm:prSet phldrT="[Text]" custT="1"/>
      <dgm:spPr>
        <a:solidFill>
          <a:schemeClr val="accent4"/>
        </a:solidFill>
      </dgm:spPr>
      <dgm:t>
        <a:bodyPr lIns="182880"/>
        <a:lstStyle/>
        <a:p>
          <a:pPr algn="l">
            <a:spcAft>
              <a:spcPts val="400"/>
            </a:spcAft>
          </a:pPr>
          <a:r>
            <a:rPr lang="en-US" sz="2600" b="1" dirty="0" smtClean="0"/>
            <a:t>Environmental Justice/Climate Change</a:t>
          </a:r>
          <a:endParaRPr lang="en-US" sz="2600" b="1" baseline="0" dirty="0" smtClean="0"/>
        </a:p>
        <a:p>
          <a:pPr marL="642938" indent="0" algn="l">
            <a:spcAft>
              <a:spcPts val="400"/>
            </a:spcAft>
            <a:tabLst/>
          </a:pPr>
          <a:r>
            <a:rPr lang="en-US" sz="2400" b="0" baseline="0" dirty="0" smtClean="0"/>
            <a:t>White Paper/City Council Work Session #2</a:t>
          </a:r>
          <a:endParaRPr lang="en-US" sz="2400" b="0" dirty="0"/>
        </a:p>
      </dgm:t>
    </dgm:pt>
    <dgm:pt modelId="{1317329C-B590-F74E-A5DD-012789B370BF}" type="parTrans" cxnId="{A11AD2E1-D76F-8D4B-8F22-BC456030AC86}">
      <dgm:prSet/>
      <dgm:spPr/>
      <dgm:t>
        <a:bodyPr/>
        <a:lstStyle/>
        <a:p>
          <a:endParaRPr lang="en-US"/>
        </a:p>
      </dgm:t>
    </dgm:pt>
    <dgm:pt modelId="{EE429E5F-5DE2-5B44-9295-494926613ED4}" type="sibTrans" cxnId="{A11AD2E1-D76F-8D4B-8F22-BC456030AC86}">
      <dgm:prSet/>
      <dgm:spPr/>
      <dgm:t>
        <a:bodyPr/>
        <a:lstStyle/>
        <a:p>
          <a:endParaRPr lang="en-US"/>
        </a:p>
      </dgm:t>
    </dgm:pt>
    <dgm:pt modelId="{307D1B68-8D42-C548-B691-1E81BA25DF48}">
      <dgm:prSet phldrT="[Text]"/>
      <dgm:spPr/>
      <dgm:t>
        <a:bodyPr lIns="182880"/>
        <a:lstStyle/>
        <a:p>
          <a:pPr algn="l"/>
          <a:r>
            <a:rPr lang="en-US" dirty="0" smtClean="0"/>
            <a:t>October </a:t>
          </a:r>
          <a:r>
            <a:rPr lang="en-US" dirty="0"/>
            <a:t>2019</a:t>
          </a:r>
        </a:p>
      </dgm:t>
    </dgm:pt>
    <dgm:pt modelId="{ED7532F1-6C97-E14E-8D8D-9520A3A52F2A}" type="parTrans" cxnId="{052E1847-2E68-3644-B551-7C833B36A7CD}">
      <dgm:prSet/>
      <dgm:spPr/>
      <dgm:t>
        <a:bodyPr/>
        <a:lstStyle/>
        <a:p>
          <a:endParaRPr lang="en-US"/>
        </a:p>
      </dgm:t>
    </dgm:pt>
    <dgm:pt modelId="{9B0BA0A6-3EE6-A449-8D55-328A529287B9}" type="sibTrans" cxnId="{052E1847-2E68-3644-B551-7C833B36A7CD}">
      <dgm:prSet/>
      <dgm:spPr/>
      <dgm:t>
        <a:bodyPr/>
        <a:lstStyle/>
        <a:p>
          <a:endParaRPr lang="en-US"/>
        </a:p>
      </dgm:t>
    </dgm:pt>
    <dgm:pt modelId="{189AB725-CBE1-3F41-8366-177BA9BEDAD0}">
      <dgm:prSet phldrT="[Text]" custT="1"/>
      <dgm:spPr>
        <a:solidFill>
          <a:schemeClr val="accent5"/>
        </a:solidFill>
      </dgm:spPr>
      <dgm:t>
        <a:bodyPr lIns="182880"/>
        <a:lstStyle/>
        <a:p>
          <a:pPr algn="l">
            <a:spcAft>
              <a:spcPts val="400"/>
            </a:spcAft>
          </a:pPr>
          <a:r>
            <a:rPr lang="en-US" sz="2600" b="1" dirty="0" smtClean="0"/>
            <a:t>Mobility </a:t>
          </a:r>
        </a:p>
        <a:p>
          <a:pPr marL="642938" indent="0" algn="l">
            <a:spcAft>
              <a:spcPts val="400"/>
            </a:spcAft>
            <a:tabLst/>
          </a:pPr>
          <a:r>
            <a:rPr lang="en-US" sz="2400" b="0" dirty="0" smtClean="0"/>
            <a:t>White Paper/City Council Work Session #3</a:t>
          </a:r>
          <a:endParaRPr lang="en-US" sz="2400" b="0" dirty="0"/>
        </a:p>
      </dgm:t>
    </dgm:pt>
    <dgm:pt modelId="{B320F926-C74B-9048-9222-ECAAF34FA0BF}" type="parTrans" cxnId="{E699BE07-FB12-DC49-8193-ABC8DAF70D80}">
      <dgm:prSet/>
      <dgm:spPr/>
      <dgm:t>
        <a:bodyPr/>
        <a:lstStyle/>
        <a:p>
          <a:endParaRPr lang="en-US"/>
        </a:p>
      </dgm:t>
    </dgm:pt>
    <dgm:pt modelId="{5F2FD3A6-DD38-EF4A-B2D7-EEA5C3E20E97}" type="sibTrans" cxnId="{E699BE07-FB12-DC49-8193-ABC8DAF70D80}">
      <dgm:prSet/>
      <dgm:spPr/>
      <dgm:t>
        <a:bodyPr/>
        <a:lstStyle/>
        <a:p>
          <a:endParaRPr lang="en-US"/>
        </a:p>
      </dgm:t>
    </dgm:pt>
    <dgm:pt modelId="{3F5CDE6D-4DD4-0645-985B-B41CE387364E}">
      <dgm:prSet phldrT="[Text]" custT="1"/>
      <dgm:spPr/>
      <dgm:t>
        <a:bodyPr lIns="182880"/>
        <a:lstStyle/>
        <a:p>
          <a:pPr algn="l"/>
          <a:r>
            <a:rPr lang="en-US" sz="2200" dirty="0" smtClean="0"/>
            <a:t>December </a:t>
          </a:r>
          <a:r>
            <a:rPr lang="en-US" sz="2200" dirty="0" smtClean="0"/>
            <a:t>2019/ January 2020</a:t>
          </a:r>
          <a:endParaRPr lang="en-US" sz="2200" dirty="0"/>
        </a:p>
      </dgm:t>
    </dgm:pt>
    <dgm:pt modelId="{9CBB01DD-85BD-C249-AE96-F5107424207B}" type="parTrans" cxnId="{F1102D9A-DBFA-9540-8DDC-EFDA3BF433DD}">
      <dgm:prSet/>
      <dgm:spPr/>
      <dgm:t>
        <a:bodyPr/>
        <a:lstStyle/>
        <a:p>
          <a:endParaRPr lang="en-US"/>
        </a:p>
      </dgm:t>
    </dgm:pt>
    <dgm:pt modelId="{B4DEA2E7-018C-3546-8241-7C6D3A467877}" type="sibTrans" cxnId="{F1102D9A-DBFA-9540-8DDC-EFDA3BF433DD}">
      <dgm:prSet/>
      <dgm:spPr/>
      <dgm:t>
        <a:bodyPr/>
        <a:lstStyle/>
        <a:p>
          <a:endParaRPr lang="en-US"/>
        </a:p>
      </dgm:t>
    </dgm:pt>
    <dgm:pt modelId="{428F265B-0C94-6944-A5BC-F263843FEFC6}">
      <dgm:prSet phldrT="[Text]"/>
      <dgm:spPr>
        <a:solidFill>
          <a:schemeClr val="accent6"/>
        </a:solidFill>
      </dgm:spPr>
      <dgm:t>
        <a:bodyPr lIns="182880"/>
        <a:lstStyle/>
        <a:p>
          <a:pPr algn="l"/>
          <a:r>
            <a:rPr lang="en-US" b="1" dirty="0"/>
            <a:t>Admin. Draft General Plan</a:t>
          </a:r>
        </a:p>
      </dgm:t>
    </dgm:pt>
    <dgm:pt modelId="{A831747A-5085-7345-A006-8CAC2457E9E4}" type="parTrans" cxnId="{317CFEBF-FFF1-7443-A409-3C461CC04E60}">
      <dgm:prSet/>
      <dgm:spPr/>
      <dgm:t>
        <a:bodyPr/>
        <a:lstStyle/>
        <a:p>
          <a:endParaRPr lang="en-US"/>
        </a:p>
      </dgm:t>
    </dgm:pt>
    <dgm:pt modelId="{6C8266A9-F3C2-C14C-B631-C30EDF8EEC72}" type="sibTrans" cxnId="{317CFEBF-FFF1-7443-A409-3C461CC04E60}">
      <dgm:prSet/>
      <dgm:spPr/>
      <dgm:t>
        <a:bodyPr/>
        <a:lstStyle/>
        <a:p>
          <a:endParaRPr lang="en-US"/>
        </a:p>
      </dgm:t>
    </dgm:pt>
    <dgm:pt modelId="{8E480B80-B432-B343-8A42-C18AB3273FC4}">
      <dgm:prSet phldrT="[Text]"/>
      <dgm:spPr/>
      <dgm:t>
        <a:bodyPr lIns="182880"/>
        <a:lstStyle/>
        <a:p>
          <a:pPr algn="l"/>
          <a:r>
            <a:rPr lang="en-US" dirty="0" smtClean="0"/>
            <a:t>March </a:t>
          </a:r>
          <a:r>
            <a:rPr lang="en-US" dirty="0"/>
            <a:t>2020</a:t>
          </a:r>
        </a:p>
      </dgm:t>
    </dgm:pt>
    <dgm:pt modelId="{2CFA8FEF-187E-DC47-913C-469A53A0FF6F}" type="parTrans" cxnId="{24215B82-F04F-1D47-A1BD-76FB997C218D}">
      <dgm:prSet/>
      <dgm:spPr/>
      <dgm:t>
        <a:bodyPr/>
        <a:lstStyle/>
        <a:p>
          <a:endParaRPr lang="en-US"/>
        </a:p>
      </dgm:t>
    </dgm:pt>
    <dgm:pt modelId="{1C306038-C389-E145-A97F-426CCDE07DAA}" type="sibTrans" cxnId="{24215B82-F04F-1D47-A1BD-76FB997C218D}">
      <dgm:prSet/>
      <dgm:spPr/>
      <dgm:t>
        <a:bodyPr/>
        <a:lstStyle/>
        <a:p>
          <a:endParaRPr lang="en-US"/>
        </a:p>
      </dgm:t>
    </dgm:pt>
    <dgm:pt modelId="{094618F5-164E-9A4A-8113-C57A07068B64}" type="pres">
      <dgm:prSet presAssocID="{AAE3B8D2-BAE1-5F44-B752-5B9F489F8279}" presName="Name0" presStyleCnt="0">
        <dgm:presLayoutVars>
          <dgm:chPref val="3"/>
          <dgm:dir/>
          <dgm:animLvl val="lvl"/>
          <dgm:resizeHandles/>
        </dgm:presLayoutVars>
      </dgm:prSet>
      <dgm:spPr/>
      <dgm:t>
        <a:bodyPr/>
        <a:lstStyle/>
        <a:p>
          <a:endParaRPr lang="en-US"/>
        </a:p>
      </dgm:t>
    </dgm:pt>
    <dgm:pt modelId="{9AC9595E-F9E4-694E-8B26-AE520F54AFE2}" type="pres">
      <dgm:prSet presAssocID="{3C4D9C71-ECB5-A149-A532-6D5F298BE8BD}" presName="horFlow" presStyleCnt="0"/>
      <dgm:spPr/>
      <dgm:t>
        <a:bodyPr/>
        <a:lstStyle/>
        <a:p>
          <a:endParaRPr lang="en-US"/>
        </a:p>
      </dgm:t>
    </dgm:pt>
    <dgm:pt modelId="{E88391AD-5583-2443-BE07-FFA75970413D}" type="pres">
      <dgm:prSet presAssocID="{3C4D9C71-ECB5-A149-A532-6D5F298BE8BD}" presName="bigChev" presStyleLbl="node1" presStyleIdx="0" presStyleCnt="6" custScaleX="424243"/>
      <dgm:spPr/>
      <dgm:t>
        <a:bodyPr/>
        <a:lstStyle/>
        <a:p>
          <a:endParaRPr lang="en-US"/>
        </a:p>
      </dgm:t>
    </dgm:pt>
    <dgm:pt modelId="{4EBD413F-E21D-FD46-8214-FB4D16582993}" type="pres">
      <dgm:prSet presAssocID="{B6675ED0-8042-2644-9B73-F5B8C2B7D3EF}" presName="parTrans" presStyleCnt="0"/>
      <dgm:spPr/>
      <dgm:t>
        <a:bodyPr/>
        <a:lstStyle/>
        <a:p>
          <a:endParaRPr lang="en-US"/>
        </a:p>
      </dgm:t>
    </dgm:pt>
    <dgm:pt modelId="{078637A8-1CA0-7145-A159-7E4D4430639E}" type="pres">
      <dgm:prSet presAssocID="{01776E2A-4D17-8D4F-B1FE-9665BCE892B7}" presName="node" presStyleLbl="alignAccFollowNode1" presStyleIdx="0" presStyleCnt="6" custScaleX="206240">
        <dgm:presLayoutVars>
          <dgm:bulletEnabled val="1"/>
        </dgm:presLayoutVars>
      </dgm:prSet>
      <dgm:spPr/>
      <dgm:t>
        <a:bodyPr/>
        <a:lstStyle/>
        <a:p>
          <a:endParaRPr lang="en-US"/>
        </a:p>
      </dgm:t>
    </dgm:pt>
    <dgm:pt modelId="{914E3FB6-DBE6-0243-85E0-57C92E717DD8}" type="pres">
      <dgm:prSet presAssocID="{3C4D9C71-ECB5-A149-A532-6D5F298BE8BD}" presName="vSp" presStyleCnt="0"/>
      <dgm:spPr/>
      <dgm:t>
        <a:bodyPr/>
        <a:lstStyle/>
        <a:p>
          <a:endParaRPr lang="en-US"/>
        </a:p>
      </dgm:t>
    </dgm:pt>
    <dgm:pt modelId="{B372784E-FAA5-FC40-8BF5-F5B9B030E574}" type="pres">
      <dgm:prSet presAssocID="{6F10E063-FFE4-644D-B985-583C3CAA9941}" presName="horFlow" presStyleCnt="0"/>
      <dgm:spPr/>
      <dgm:t>
        <a:bodyPr/>
        <a:lstStyle/>
        <a:p>
          <a:endParaRPr lang="en-US"/>
        </a:p>
      </dgm:t>
    </dgm:pt>
    <dgm:pt modelId="{807688E2-6A21-414D-8547-761E5716C67F}" type="pres">
      <dgm:prSet presAssocID="{6F10E063-FFE4-644D-B985-583C3CAA9941}" presName="bigChev" presStyleLbl="node1" presStyleIdx="1" presStyleCnt="6" custScaleX="426699"/>
      <dgm:spPr/>
      <dgm:t>
        <a:bodyPr/>
        <a:lstStyle/>
        <a:p>
          <a:endParaRPr lang="en-US"/>
        </a:p>
      </dgm:t>
    </dgm:pt>
    <dgm:pt modelId="{4E4F61F4-9316-B140-9578-10069336FCC4}" type="pres">
      <dgm:prSet presAssocID="{0964BFDE-B597-D34C-BAF0-9D0336809B2E}" presName="parTrans" presStyleCnt="0"/>
      <dgm:spPr/>
      <dgm:t>
        <a:bodyPr/>
        <a:lstStyle/>
        <a:p>
          <a:endParaRPr lang="en-US"/>
        </a:p>
      </dgm:t>
    </dgm:pt>
    <dgm:pt modelId="{F08E3F74-A252-C54E-90CD-C39B5CB704CF}" type="pres">
      <dgm:prSet presAssocID="{F0D02B1D-FBAD-5E47-82A5-DE264DEA7393}" presName="node" presStyleLbl="alignAccFollowNode1" presStyleIdx="1" presStyleCnt="6" custScaleX="206240">
        <dgm:presLayoutVars>
          <dgm:bulletEnabled val="1"/>
        </dgm:presLayoutVars>
      </dgm:prSet>
      <dgm:spPr/>
      <dgm:t>
        <a:bodyPr/>
        <a:lstStyle/>
        <a:p>
          <a:endParaRPr lang="en-US"/>
        </a:p>
      </dgm:t>
    </dgm:pt>
    <dgm:pt modelId="{94C2BE65-BDE7-8C47-AC76-56EDC538E1DC}" type="pres">
      <dgm:prSet presAssocID="{6F10E063-FFE4-644D-B985-583C3CAA9941}" presName="vSp" presStyleCnt="0"/>
      <dgm:spPr/>
      <dgm:t>
        <a:bodyPr/>
        <a:lstStyle/>
        <a:p>
          <a:endParaRPr lang="en-US"/>
        </a:p>
      </dgm:t>
    </dgm:pt>
    <dgm:pt modelId="{47EE5442-4709-AC42-B512-CA3DF282B67B}" type="pres">
      <dgm:prSet presAssocID="{B6591E43-C6CA-9F47-BA3D-E477F03972EA}" presName="horFlow" presStyleCnt="0"/>
      <dgm:spPr/>
      <dgm:t>
        <a:bodyPr/>
        <a:lstStyle/>
        <a:p>
          <a:endParaRPr lang="en-US"/>
        </a:p>
      </dgm:t>
    </dgm:pt>
    <dgm:pt modelId="{8A6DB6C5-6E84-3546-A9B7-9C3BE52263D5}" type="pres">
      <dgm:prSet presAssocID="{B6591E43-C6CA-9F47-BA3D-E477F03972EA}" presName="bigChev" presStyleLbl="node1" presStyleIdx="2" presStyleCnt="6" custScaleX="424243"/>
      <dgm:spPr/>
      <dgm:t>
        <a:bodyPr/>
        <a:lstStyle/>
        <a:p>
          <a:endParaRPr lang="en-US"/>
        </a:p>
      </dgm:t>
    </dgm:pt>
    <dgm:pt modelId="{01365593-7B26-F74D-B2C6-311AB9B4AA9A}" type="pres">
      <dgm:prSet presAssocID="{19B2FAA1-7105-8646-A324-17E2A7B0EEFA}" presName="parTrans" presStyleCnt="0"/>
      <dgm:spPr/>
      <dgm:t>
        <a:bodyPr/>
        <a:lstStyle/>
        <a:p>
          <a:endParaRPr lang="en-US"/>
        </a:p>
      </dgm:t>
    </dgm:pt>
    <dgm:pt modelId="{E5B9386A-EBCC-6B4E-9E23-145B1B303619}" type="pres">
      <dgm:prSet presAssocID="{9751BCB3-13DC-A24D-964A-F2266D7352DF}" presName="node" presStyleLbl="alignAccFollowNode1" presStyleIdx="2" presStyleCnt="6" custScaleX="206240">
        <dgm:presLayoutVars>
          <dgm:bulletEnabled val="1"/>
        </dgm:presLayoutVars>
      </dgm:prSet>
      <dgm:spPr/>
      <dgm:t>
        <a:bodyPr/>
        <a:lstStyle/>
        <a:p>
          <a:endParaRPr lang="en-US"/>
        </a:p>
      </dgm:t>
    </dgm:pt>
    <dgm:pt modelId="{55E003C2-40A6-A14C-A035-0481D7C93857}" type="pres">
      <dgm:prSet presAssocID="{B6591E43-C6CA-9F47-BA3D-E477F03972EA}" presName="vSp" presStyleCnt="0"/>
      <dgm:spPr/>
      <dgm:t>
        <a:bodyPr/>
        <a:lstStyle/>
        <a:p>
          <a:endParaRPr lang="en-US"/>
        </a:p>
      </dgm:t>
    </dgm:pt>
    <dgm:pt modelId="{47096B06-A929-4141-BDF4-A606881AB07F}" type="pres">
      <dgm:prSet presAssocID="{47C863E4-9957-BA48-A40B-8E5391C400C0}" presName="horFlow" presStyleCnt="0"/>
      <dgm:spPr/>
      <dgm:t>
        <a:bodyPr/>
        <a:lstStyle/>
        <a:p>
          <a:endParaRPr lang="en-US"/>
        </a:p>
      </dgm:t>
    </dgm:pt>
    <dgm:pt modelId="{ED27C125-31B3-6546-BC16-B4965C7BD934}" type="pres">
      <dgm:prSet presAssocID="{47C863E4-9957-BA48-A40B-8E5391C400C0}" presName="bigChev" presStyleLbl="node1" presStyleIdx="3" presStyleCnt="6" custScaleX="424243"/>
      <dgm:spPr/>
      <dgm:t>
        <a:bodyPr/>
        <a:lstStyle/>
        <a:p>
          <a:endParaRPr lang="en-US"/>
        </a:p>
      </dgm:t>
    </dgm:pt>
    <dgm:pt modelId="{6BF17AB8-1427-134A-BA39-8D36E1CE3213}" type="pres">
      <dgm:prSet presAssocID="{ED7532F1-6C97-E14E-8D8D-9520A3A52F2A}" presName="parTrans" presStyleCnt="0"/>
      <dgm:spPr/>
      <dgm:t>
        <a:bodyPr/>
        <a:lstStyle/>
        <a:p>
          <a:endParaRPr lang="en-US"/>
        </a:p>
      </dgm:t>
    </dgm:pt>
    <dgm:pt modelId="{D654CEA4-7700-944A-8444-948F213F3601}" type="pres">
      <dgm:prSet presAssocID="{307D1B68-8D42-C548-B691-1E81BA25DF48}" presName="node" presStyleLbl="alignAccFollowNode1" presStyleIdx="3" presStyleCnt="6" custScaleX="206240">
        <dgm:presLayoutVars>
          <dgm:bulletEnabled val="1"/>
        </dgm:presLayoutVars>
      </dgm:prSet>
      <dgm:spPr/>
      <dgm:t>
        <a:bodyPr/>
        <a:lstStyle/>
        <a:p>
          <a:endParaRPr lang="en-US"/>
        </a:p>
      </dgm:t>
    </dgm:pt>
    <dgm:pt modelId="{AB2DB6BF-F3C7-9D48-9D1F-FDBC22BFB5D1}" type="pres">
      <dgm:prSet presAssocID="{47C863E4-9957-BA48-A40B-8E5391C400C0}" presName="vSp" presStyleCnt="0"/>
      <dgm:spPr/>
      <dgm:t>
        <a:bodyPr/>
        <a:lstStyle/>
        <a:p>
          <a:endParaRPr lang="en-US"/>
        </a:p>
      </dgm:t>
    </dgm:pt>
    <dgm:pt modelId="{6341517D-8D56-DA4A-8585-9440F19FEAC8}" type="pres">
      <dgm:prSet presAssocID="{189AB725-CBE1-3F41-8366-177BA9BEDAD0}" presName="horFlow" presStyleCnt="0"/>
      <dgm:spPr/>
      <dgm:t>
        <a:bodyPr/>
        <a:lstStyle/>
        <a:p>
          <a:endParaRPr lang="en-US"/>
        </a:p>
      </dgm:t>
    </dgm:pt>
    <dgm:pt modelId="{732C15B5-0BC7-E44F-B7BC-D3B3DAE8BFF1}" type="pres">
      <dgm:prSet presAssocID="{189AB725-CBE1-3F41-8366-177BA9BEDAD0}" presName="bigChev" presStyleLbl="node1" presStyleIdx="4" presStyleCnt="6" custScaleX="424243"/>
      <dgm:spPr/>
      <dgm:t>
        <a:bodyPr/>
        <a:lstStyle/>
        <a:p>
          <a:endParaRPr lang="en-US"/>
        </a:p>
      </dgm:t>
    </dgm:pt>
    <dgm:pt modelId="{F747E7FC-5DB9-1D49-830E-414D021B748E}" type="pres">
      <dgm:prSet presAssocID="{9CBB01DD-85BD-C249-AE96-F5107424207B}" presName="parTrans" presStyleCnt="0"/>
      <dgm:spPr/>
      <dgm:t>
        <a:bodyPr/>
        <a:lstStyle/>
        <a:p>
          <a:endParaRPr lang="en-US"/>
        </a:p>
      </dgm:t>
    </dgm:pt>
    <dgm:pt modelId="{1B3CC761-5992-BD4B-9290-B5FB13C4E6ED}" type="pres">
      <dgm:prSet presAssocID="{3F5CDE6D-4DD4-0645-985B-B41CE387364E}" presName="node" presStyleLbl="alignAccFollowNode1" presStyleIdx="4" presStyleCnt="6" custScaleX="206240">
        <dgm:presLayoutVars>
          <dgm:bulletEnabled val="1"/>
        </dgm:presLayoutVars>
      </dgm:prSet>
      <dgm:spPr/>
      <dgm:t>
        <a:bodyPr/>
        <a:lstStyle/>
        <a:p>
          <a:endParaRPr lang="en-US"/>
        </a:p>
      </dgm:t>
    </dgm:pt>
    <dgm:pt modelId="{E321415D-0489-7247-BF54-4362F1442262}" type="pres">
      <dgm:prSet presAssocID="{189AB725-CBE1-3F41-8366-177BA9BEDAD0}" presName="vSp" presStyleCnt="0"/>
      <dgm:spPr/>
      <dgm:t>
        <a:bodyPr/>
        <a:lstStyle/>
        <a:p>
          <a:endParaRPr lang="en-US"/>
        </a:p>
      </dgm:t>
    </dgm:pt>
    <dgm:pt modelId="{926C6A12-5B89-EE4B-A895-2EF017E1053D}" type="pres">
      <dgm:prSet presAssocID="{428F265B-0C94-6944-A5BC-F263843FEFC6}" presName="horFlow" presStyleCnt="0"/>
      <dgm:spPr/>
      <dgm:t>
        <a:bodyPr/>
        <a:lstStyle/>
        <a:p>
          <a:endParaRPr lang="en-US"/>
        </a:p>
      </dgm:t>
    </dgm:pt>
    <dgm:pt modelId="{F3CA8235-020D-8442-A56A-1CD35ABF8813}" type="pres">
      <dgm:prSet presAssocID="{428F265B-0C94-6944-A5BC-F263843FEFC6}" presName="bigChev" presStyleLbl="node1" presStyleIdx="5" presStyleCnt="6" custScaleX="424243"/>
      <dgm:spPr/>
      <dgm:t>
        <a:bodyPr/>
        <a:lstStyle/>
        <a:p>
          <a:endParaRPr lang="en-US"/>
        </a:p>
      </dgm:t>
    </dgm:pt>
    <dgm:pt modelId="{D6526E9C-AC81-E94E-BD1B-690C019BCAAC}" type="pres">
      <dgm:prSet presAssocID="{2CFA8FEF-187E-DC47-913C-469A53A0FF6F}" presName="parTrans" presStyleCnt="0"/>
      <dgm:spPr/>
      <dgm:t>
        <a:bodyPr/>
        <a:lstStyle/>
        <a:p>
          <a:endParaRPr lang="en-US"/>
        </a:p>
      </dgm:t>
    </dgm:pt>
    <dgm:pt modelId="{FCBDA5C3-EC23-2D49-880C-6242EAFC417E}" type="pres">
      <dgm:prSet presAssocID="{8E480B80-B432-B343-8A42-C18AB3273FC4}" presName="node" presStyleLbl="alignAccFollowNode1" presStyleIdx="5" presStyleCnt="6" custScaleX="206240">
        <dgm:presLayoutVars>
          <dgm:bulletEnabled val="1"/>
        </dgm:presLayoutVars>
      </dgm:prSet>
      <dgm:spPr/>
      <dgm:t>
        <a:bodyPr/>
        <a:lstStyle/>
        <a:p>
          <a:endParaRPr lang="en-US"/>
        </a:p>
      </dgm:t>
    </dgm:pt>
  </dgm:ptLst>
  <dgm:cxnLst>
    <dgm:cxn modelId="{50631960-9F4A-B445-B399-E143CFB04671}" srcId="{AAE3B8D2-BAE1-5F44-B752-5B9F489F8279}" destId="{B6591E43-C6CA-9F47-BA3D-E477F03972EA}" srcOrd="2" destOrd="0" parTransId="{093C3E7C-7709-C443-8373-1E3C4E243F6D}" sibTransId="{B81E7A18-A185-2740-8F10-C6FB2781B2AD}"/>
    <dgm:cxn modelId="{0A314E29-C643-7E4E-B3EF-351A8E81EA76}" type="presOf" srcId="{01776E2A-4D17-8D4F-B1FE-9665BCE892B7}" destId="{078637A8-1CA0-7145-A159-7E4D4430639E}" srcOrd="0" destOrd="0" presId="urn:microsoft.com/office/officeart/2005/8/layout/lProcess3"/>
    <dgm:cxn modelId="{71A00BEC-D10A-D84E-8D16-14D692891E66}" type="presOf" srcId="{AAE3B8D2-BAE1-5F44-B752-5B9F489F8279}" destId="{094618F5-164E-9A4A-8113-C57A07068B64}" srcOrd="0" destOrd="0" presId="urn:microsoft.com/office/officeart/2005/8/layout/lProcess3"/>
    <dgm:cxn modelId="{EA673719-4947-FC45-9CEF-5996809CE2E1}" type="presOf" srcId="{189AB725-CBE1-3F41-8366-177BA9BEDAD0}" destId="{732C15B5-0BC7-E44F-B7BC-D3B3DAE8BFF1}" srcOrd="0" destOrd="0" presId="urn:microsoft.com/office/officeart/2005/8/layout/lProcess3"/>
    <dgm:cxn modelId="{4D017255-6D58-5E42-ABFF-BD865539896D}" type="presOf" srcId="{3C4D9C71-ECB5-A149-A532-6D5F298BE8BD}" destId="{E88391AD-5583-2443-BE07-FFA75970413D}" srcOrd="0" destOrd="0" presId="urn:microsoft.com/office/officeart/2005/8/layout/lProcess3"/>
    <dgm:cxn modelId="{03F1CDF3-D803-4549-AA44-26507CA0882A}" type="presOf" srcId="{3F5CDE6D-4DD4-0645-985B-B41CE387364E}" destId="{1B3CC761-5992-BD4B-9290-B5FB13C4E6ED}" srcOrd="0" destOrd="0" presId="urn:microsoft.com/office/officeart/2005/8/layout/lProcess3"/>
    <dgm:cxn modelId="{CCE536E4-C599-744C-85FF-C3703258FE96}" type="presOf" srcId="{428F265B-0C94-6944-A5BC-F263843FEFC6}" destId="{F3CA8235-020D-8442-A56A-1CD35ABF8813}" srcOrd="0" destOrd="0" presId="urn:microsoft.com/office/officeart/2005/8/layout/lProcess3"/>
    <dgm:cxn modelId="{254524A3-65C6-5D44-86C8-80F5F93DD307}" type="presOf" srcId="{6F10E063-FFE4-644D-B985-583C3CAA9941}" destId="{807688E2-6A21-414D-8547-761E5716C67F}" srcOrd="0" destOrd="0" presId="urn:microsoft.com/office/officeart/2005/8/layout/lProcess3"/>
    <dgm:cxn modelId="{A9D916C3-2C7E-2F43-97B0-76F65CA621F0}" type="presOf" srcId="{47C863E4-9957-BA48-A40B-8E5391C400C0}" destId="{ED27C125-31B3-6546-BC16-B4965C7BD934}" srcOrd="0" destOrd="0" presId="urn:microsoft.com/office/officeart/2005/8/layout/lProcess3"/>
    <dgm:cxn modelId="{332824E1-056E-5E47-AF55-EF53E5379D95}" srcId="{AAE3B8D2-BAE1-5F44-B752-5B9F489F8279}" destId="{3C4D9C71-ECB5-A149-A532-6D5F298BE8BD}" srcOrd="0" destOrd="0" parTransId="{33D2EA8E-449A-344D-97A3-930DEB607AD8}" sibTransId="{D1E35710-DF88-104B-A2BF-5B76852CFC3D}"/>
    <dgm:cxn modelId="{D056270E-729D-3545-BC8D-AAB669B3D26A}" type="presOf" srcId="{F0D02B1D-FBAD-5E47-82A5-DE264DEA7393}" destId="{F08E3F74-A252-C54E-90CD-C39B5CB704CF}" srcOrd="0" destOrd="0" presId="urn:microsoft.com/office/officeart/2005/8/layout/lProcess3"/>
    <dgm:cxn modelId="{1EA99686-A4C2-1A4C-A042-50D00F645086}" srcId="{6F10E063-FFE4-644D-B985-583C3CAA9941}" destId="{F0D02B1D-FBAD-5E47-82A5-DE264DEA7393}" srcOrd="0" destOrd="0" parTransId="{0964BFDE-B597-D34C-BAF0-9D0336809B2E}" sibTransId="{9792BBEC-5F6A-9043-A34C-B798B7610DDF}"/>
    <dgm:cxn modelId="{666BDF6E-EAD8-8C44-8ED1-025811D6CF76}" type="presOf" srcId="{8E480B80-B432-B343-8A42-C18AB3273FC4}" destId="{FCBDA5C3-EC23-2D49-880C-6242EAFC417E}" srcOrd="0" destOrd="0" presId="urn:microsoft.com/office/officeart/2005/8/layout/lProcess3"/>
    <dgm:cxn modelId="{B5C503F7-8E06-244A-A75E-197E74A016F9}" type="presOf" srcId="{B6591E43-C6CA-9F47-BA3D-E477F03972EA}" destId="{8A6DB6C5-6E84-3546-A9B7-9C3BE52263D5}" srcOrd="0" destOrd="0" presId="urn:microsoft.com/office/officeart/2005/8/layout/lProcess3"/>
    <dgm:cxn modelId="{E699BE07-FB12-DC49-8193-ABC8DAF70D80}" srcId="{AAE3B8D2-BAE1-5F44-B752-5B9F489F8279}" destId="{189AB725-CBE1-3F41-8366-177BA9BEDAD0}" srcOrd="4" destOrd="0" parTransId="{B320F926-C74B-9048-9222-ECAAF34FA0BF}" sibTransId="{5F2FD3A6-DD38-EF4A-B2D7-EEA5C3E20E97}"/>
    <dgm:cxn modelId="{052E1847-2E68-3644-B551-7C833B36A7CD}" srcId="{47C863E4-9957-BA48-A40B-8E5391C400C0}" destId="{307D1B68-8D42-C548-B691-1E81BA25DF48}" srcOrd="0" destOrd="0" parTransId="{ED7532F1-6C97-E14E-8D8D-9520A3A52F2A}" sibTransId="{9B0BA0A6-3EE6-A449-8D55-328A529287B9}"/>
    <dgm:cxn modelId="{DBB8D660-B965-AC40-82AA-6F98EE586ABB}" type="presOf" srcId="{9751BCB3-13DC-A24D-964A-F2266D7352DF}" destId="{E5B9386A-EBCC-6B4E-9E23-145B1B303619}" srcOrd="0" destOrd="0" presId="urn:microsoft.com/office/officeart/2005/8/layout/lProcess3"/>
    <dgm:cxn modelId="{DA6D4246-33CA-1A4E-8082-44C517972BD7}" srcId="{AAE3B8D2-BAE1-5F44-B752-5B9F489F8279}" destId="{6F10E063-FFE4-644D-B985-583C3CAA9941}" srcOrd="1" destOrd="0" parTransId="{C3B2BB85-33C3-6947-8460-CA4B013385D1}" sibTransId="{D3C5F6BB-3C40-5C46-8258-C6D76D845B16}"/>
    <dgm:cxn modelId="{8E3C1F65-75F9-0549-9E91-EC19DC36F006}" type="presOf" srcId="{307D1B68-8D42-C548-B691-1E81BA25DF48}" destId="{D654CEA4-7700-944A-8444-948F213F3601}" srcOrd="0" destOrd="0" presId="urn:microsoft.com/office/officeart/2005/8/layout/lProcess3"/>
    <dgm:cxn modelId="{24215B82-F04F-1D47-A1BD-76FB997C218D}" srcId="{428F265B-0C94-6944-A5BC-F263843FEFC6}" destId="{8E480B80-B432-B343-8A42-C18AB3273FC4}" srcOrd="0" destOrd="0" parTransId="{2CFA8FEF-187E-DC47-913C-469A53A0FF6F}" sibTransId="{1C306038-C389-E145-A97F-426CCDE07DAA}"/>
    <dgm:cxn modelId="{317CFEBF-FFF1-7443-A409-3C461CC04E60}" srcId="{AAE3B8D2-BAE1-5F44-B752-5B9F489F8279}" destId="{428F265B-0C94-6944-A5BC-F263843FEFC6}" srcOrd="5" destOrd="0" parTransId="{A831747A-5085-7345-A006-8CAC2457E9E4}" sibTransId="{6C8266A9-F3C2-C14C-B631-C30EDF8EEC72}"/>
    <dgm:cxn modelId="{958C0A57-255F-234F-8F83-EC9F757486B6}" srcId="{B6591E43-C6CA-9F47-BA3D-E477F03972EA}" destId="{9751BCB3-13DC-A24D-964A-F2266D7352DF}" srcOrd="0" destOrd="0" parTransId="{19B2FAA1-7105-8646-A324-17E2A7B0EEFA}" sibTransId="{2E1D769E-6F00-724C-B1DF-B9CA17E19CB4}"/>
    <dgm:cxn modelId="{A6A41B4B-EB7F-EA44-B95B-4018EAE6DEA6}" srcId="{3C4D9C71-ECB5-A149-A532-6D5F298BE8BD}" destId="{01776E2A-4D17-8D4F-B1FE-9665BCE892B7}" srcOrd="0" destOrd="0" parTransId="{B6675ED0-8042-2644-9B73-F5B8C2B7D3EF}" sibTransId="{C311E074-4EFD-E142-A9F7-956985787E62}"/>
    <dgm:cxn modelId="{F1102D9A-DBFA-9540-8DDC-EFDA3BF433DD}" srcId="{189AB725-CBE1-3F41-8366-177BA9BEDAD0}" destId="{3F5CDE6D-4DD4-0645-985B-B41CE387364E}" srcOrd="0" destOrd="0" parTransId="{9CBB01DD-85BD-C249-AE96-F5107424207B}" sibTransId="{B4DEA2E7-018C-3546-8241-7C6D3A467877}"/>
    <dgm:cxn modelId="{A11AD2E1-D76F-8D4B-8F22-BC456030AC86}" srcId="{AAE3B8D2-BAE1-5F44-B752-5B9F489F8279}" destId="{47C863E4-9957-BA48-A40B-8E5391C400C0}" srcOrd="3" destOrd="0" parTransId="{1317329C-B590-F74E-A5DD-012789B370BF}" sibTransId="{EE429E5F-5DE2-5B44-9295-494926613ED4}"/>
    <dgm:cxn modelId="{03154D78-934C-9E4B-88DE-0F172CDEEF56}" type="presParOf" srcId="{094618F5-164E-9A4A-8113-C57A07068B64}" destId="{9AC9595E-F9E4-694E-8B26-AE520F54AFE2}" srcOrd="0" destOrd="0" presId="urn:microsoft.com/office/officeart/2005/8/layout/lProcess3"/>
    <dgm:cxn modelId="{7E2F50EA-1039-4946-B5EE-3721D6743F40}" type="presParOf" srcId="{9AC9595E-F9E4-694E-8B26-AE520F54AFE2}" destId="{E88391AD-5583-2443-BE07-FFA75970413D}" srcOrd="0" destOrd="0" presId="urn:microsoft.com/office/officeart/2005/8/layout/lProcess3"/>
    <dgm:cxn modelId="{76F5FFFF-3B9B-9A48-8A4B-86FFFACB00D9}" type="presParOf" srcId="{9AC9595E-F9E4-694E-8B26-AE520F54AFE2}" destId="{4EBD413F-E21D-FD46-8214-FB4D16582993}" srcOrd="1" destOrd="0" presId="urn:microsoft.com/office/officeart/2005/8/layout/lProcess3"/>
    <dgm:cxn modelId="{D7917473-6414-B441-8DB6-1F31FD9680C0}" type="presParOf" srcId="{9AC9595E-F9E4-694E-8B26-AE520F54AFE2}" destId="{078637A8-1CA0-7145-A159-7E4D4430639E}" srcOrd="2" destOrd="0" presId="urn:microsoft.com/office/officeart/2005/8/layout/lProcess3"/>
    <dgm:cxn modelId="{28D3A8A1-6D9B-DB49-81EC-7BB0B7F1403D}" type="presParOf" srcId="{094618F5-164E-9A4A-8113-C57A07068B64}" destId="{914E3FB6-DBE6-0243-85E0-57C92E717DD8}" srcOrd="1" destOrd="0" presId="urn:microsoft.com/office/officeart/2005/8/layout/lProcess3"/>
    <dgm:cxn modelId="{58C3C4CF-FF7C-2C43-A21B-E91700D2BF15}" type="presParOf" srcId="{094618F5-164E-9A4A-8113-C57A07068B64}" destId="{B372784E-FAA5-FC40-8BF5-F5B9B030E574}" srcOrd="2" destOrd="0" presId="urn:microsoft.com/office/officeart/2005/8/layout/lProcess3"/>
    <dgm:cxn modelId="{8881040D-15EF-BE46-9DAE-9CFE607C685D}" type="presParOf" srcId="{B372784E-FAA5-FC40-8BF5-F5B9B030E574}" destId="{807688E2-6A21-414D-8547-761E5716C67F}" srcOrd="0" destOrd="0" presId="urn:microsoft.com/office/officeart/2005/8/layout/lProcess3"/>
    <dgm:cxn modelId="{11DE0E9B-EBEC-7741-8360-9F85C21FB966}" type="presParOf" srcId="{B372784E-FAA5-FC40-8BF5-F5B9B030E574}" destId="{4E4F61F4-9316-B140-9578-10069336FCC4}" srcOrd="1" destOrd="0" presId="urn:microsoft.com/office/officeart/2005/8/layout/lProcess3"/>
    <dgm:cxn modelId="{C3B80E6C-75EF-8747-943C-AE4D76B6DD6D}" type="presParOf" srcId="{B372784E-FAA5-FC40-8BF5-F5B9B030E574}" destId="{F08E3F74-A252-C54E-90CD-C39B5CB704CF}" srcOrd="2" destOrd="0" presId="urn:microsoft.com/office/officeart/2005/8/layout/lProcess3"/>
    <dgm:cxn modelId="{7F0B583C-1075-7640-942B-2140C2208A05}" type="presParOf" srcId="{094618F5-164E-9A4A-8113-C57A07068B64}" destId="{94C2BE65-BDE7-8C47-AC76-56EDC538E1DC}" srcOrd="3" destOrd="0" presId="urn:microsoft.com/office/officeart/2005/8/layout/lProcess3"/>
    <dgm:cxn modelId="{3CF5531E-22C4-384E-8FBD-B64DFC98B230}" type="presParOf" srcId="{094618F5-164E-9A4A-8113-C57A07068B64}" destId="{47EE5442-4709-AC42-B512-CA3DF282B67B}" srcOrd="4" destOrd="0" presId="urn:microsoft.com/office/officeart/2005/8/layout/lProcess3"/>
    <dgm:cxn modelId="{6C7D8FE1-A170-104A-A72F-164AC8F7C824}" type="presParOf" srcId="{47EE5442-4709-AC42-B512-CA3DF282B67B}" destId="{8A6DB6C5-6E84-3546-A9B7-9C3BE52263D5}" srcOrd="0" destOrd="0" presId="urn:microsoft.com/office/officeart/2005/8/layout/lProcess3"/>
    <dgm:cxn modelId="{8969DDBB-125B-4842-8DDF-C4CD92CD9595}" type="presParOf" srcId="{47EE5442-4709-AC42-B512-CA3DF282B67B}" destId="{01365593-7B26-F74D-B2C6-311AB9B4AA9A}" srcOrd="1" destOrd="0" presId="urn:microsoft.com/office/officeart/2005/8/layout/lProcess3"/>
    <dgm:cxn modelId="{DED205FF-ADB5-E642-AF0F-A0D2CC276BCA}" type="presParOf" srcId="{47EE5442-4709-AC42-B512-CA3DF282B67B}" destId="{E5B9386A-EBCC-6B4E-9E23-145B1B303619}" srcOrd="2" destOrd="0" presId="urn:microsoft.com/office/officeart/2005/8/layout/lProcess3"/>
    <dgm:cxn modelId="{45B19EDF-C791-494F-AFB4-E2CBACEA97A1}" type="presParOf" srcId="{094618F5-164E-9A4A-8113-C57A07068B64}" destId="{55E003C2-40A6-A14C-A035-0481D7C93857}" srcOrd="5" destOrd="0" presId="urn:microsoft.com/office/officeart/2005/8/layout/lProcess3"/>
    <dgm:cxn modelId="{CE275FBA-0ED9-6A4F-A469-5456A396A3E0}" type="presParOf" srcId="{094618F5-164E-9A4A-8113-C57A07068B64}" destId="{47096B06-A929-4141-BDF4-A606881AB07F}" srcOrd="6" destOrd="0" presId="urn:microsoft.com/office/officeart/2005/8/layout/lProcess3"/>
    <dgm:cxn modelId="{B067697C-AED0-314C-86A0-068391DAED03}" type="presParOf" srcId="{47096B06-A929-4141-BDF4-A606881AB07F}" destId="{ED27C125-31B3-6546-BC16-B4965C7BD934}" srcOrd="0" destOrd="0" presId="urn:microsoft.com/office/officeart/2005/8/layout/lProcess3"/>
    <dgm:cxn modelId="{B62D5C9A-6383-844D-B80D-E73071DA7DB6}" type="presParOf" srcId="{47096B06-A929-4141-BDF4-A606881AB07F}" destId="{6BF17AB8-1427-134A-BA39-8D36E1CE3213}" srcOrd="1" destOrd="0" presId="urn:microsoft.com/office/officeart/2005/8/layout/lProcess3"/>
    <dgm:cxn modelId="{6B7B0CC0-D92E-7142-91EF-09906B215AA3}" type="presParOf" srcId="{47096B06-A929-4141-BDF4-A606881AB07F}" destId="{D654CEA4-7700-944A-8444-948F213F3601}" srcOrd="2" destOrd="0" presId="urn:microsoft.com/office/officeart/2005/8/layout/lProcess3"/>
    <dgm:cxn modelId="{B2EFA069-F48D-8241-B234-AE69D1728FC3}" type="presParOf" srcId="{094618F5-164E-9A4A-8113-C57A07068B64}" destId="{AB2DB6BF-F3C7-9D48-9D1F-FDBC22BFB5D1}" srcOrd="7" destOrd="0" presId="urn:microsoft.com/office/officeart/2005/8/layout/lProcess3"/>
    <dgm:cxn modelId="{37713C1E-51E9-164A-9EE1-0919E7CB0B98}" type="presParOf" srcId="{094618F5-164E-9A4A-8113-C57A07068B64}" destId="{6341517D-8D56-DA4A-8585-9440F19FEAC8}" srcOrd="8" destOrd="0" presId="urn:microsoft.com/office/officeart/2005/8/layout/lProcess3"/>
    <dgm:cxn modelId="{00AF929E-0C8F-BB4C-8F25-7087218C96EF}" type="presParOf" srcId="{6341517D-8D56-DA4A-8585-9440F19FEAC8}" destId="{732C15B5-0BC7-E44F-B7BC-D3B3DAE8BFF1}" srcOrd="0" destOrd="0" presId="urn:microsoft.com/office/officeart/2005/8/layout/lProcess3"/>
    <dgm:cxn modelId="{C7AA1EB3-0D46-A844-A1A1-488517F961DC}" type="presParOf" srcId="{6341517D-8D56-DA4A-8585-9440F19FEAC8}" destId="{F747E7FC-5DB9-1D49-830E-414D021B748E}" srcOrd="1" destOrd="0" presId="urn:microsoft.com/office/officeart/2005/8/layout/lProcess3"/>
    <dgm:cxn modelId="{AFF85E15-4F60-2647-ACF7-CFB76BCD7A5D}" type="presParOf" srcId="{6341517D-8D56-DA4A-8585-9440F19FEAC8}" destId="{1B3CC761-5992-BD4B-9290-B5FB13C4E6ED}" srcOrd="2" destOrd="0" presId="urn:microsoft.com/office/officeart/2005/8/layout/lProcess3"/>
    <dgm:cxn modelId="{B02A7B67-0A49-454F-B300-8F3C4839D461}" type="presParOf" srcId="{094618F5-164E-9A4A-8113-C57A07068B64}" destId="{E321415D-0489-7247-BF54-4362F1442262}" srcOrd="9" destOrd="0" presId="urn:microsoft.com/office/officeart/2005/8/layout/lProcess3"/>
    <dgm:cxn modelId="{D4E8B094-C3CC-6B48-9456-9D63841891D9}" type="presParOf" srcId="{094618F5-164E-9A4A-8113-C57A07068B64}" destId="{926C6A12-5B89-EE4B-A895-2EF017E1053D}" srcOrd="10" destOrd="0" presId="urn:microsoft.com/office/officeart/2005/8/layout/lProcess3"/>
    <dgm:cxn modelId="{FB0D9BC8-3BBA-6C45-A899-F2FF9372490A}" type="presParOf" srcId="{926C6A12-5B89-EE4B-A895-2EF017E1053D}" destId="{F3CA8235-020D-8442-A56A-1CD35ABF8813}" srcOrd="0" destOrd="0" presId="urn:microsoft.com/office/officeart/2005/8/layout/lProcess3"/>
    <dgm:cxn modelId="{D34F8871-3A36-0048-A2B2-28982BE68405}" type="presParOf" srcId="{926C6A12-5B89-EE4B-A895-2EF017E1053D}" destId="{D6526E9C-AC81-E94E-BD1B-690C019BCAAC}" srcOrd="1" destOrd="0" presId="urn:microsoft.com/office/officeart/2005/8/layout/lProcess3"/>
    <dgm:cxn modelId="{C557702F-8A07-BC43-BD6B-97CBFB9506EC}" type="presParOf" srcId="{926C6A12-5B89-EE4B-A895-2EF017E1053D}" destId="{FCBDA5C3-EC23-2D49-880C-6242EAFC417E}"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67641-471A-43AB-80C8-028CB14B118B}">
      <dsp:nvSpPr>
        <dsp:cNvPr id="0" name=""/>
        <dsp:cNvSpPr/>
      </dsp:nvSpPr>
      <dsp:spPr>
        <a:xfrm>
          <a:off x="7617" y="192227"/>
          <a:ext cx="3323650" cy="454741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EA7473-3B30-4A4D-B6EE-4A276EEB68EA}">
      <dsp:nvSpPr>
        <dsp:cNvPr id="0" name=""/>
        <dsp:cNvSpPr/>
      </dsp:nvSpPr>
      <dsp:spPr>
        <a:xfrm>
          <a:off x="7617" y="3706451"/>
          <a:ext cx="3323650" cy="106684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en-US" sz="2000" b="1" kern="1200" dirty="0" smtClean="0"/>
            <a:t>Vision and Existing</a:t>
          </a:r>
          <a:r>
            <a:rPr lang="en-US" sz="2000" b="1" kern="1200" baseline="0" dirty="0" smtClean="0"/>
            <a:t> Conditions</a:t>
          </a:r>
          <a:endParaRPr lang="en-US" sz="2000" b="1" kern="1200" dirty="0"/>
        </a:p>
      </dsp:txBody>
      <dsp:txXfrm>
        <a:off x="7617" y="3706451"/>
        <a:ext cx="2340598" cy="1066844"/>
      </dsp:txXfrm>
    </dsp:sp>
    <dsp:sp modelId="{A297253F-FD14-4E31-96BE-FB8D4D89AF32}">
      <dsp:nvSpPr>
        <dsp:cNvPr id="0" name=""/>
        <dsp:cNvSpPr/>
      </dsp:nvSpPr>
      <dsp:spPr>
        <a:xfrm>
          <a:off x="2459930" y="3602795"/>
          <a:ext cx="1430133" cy="143013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787F3A-477E-4D3A-8DF9-2D52256814BF}">
      <dsp:nvSpPr>
        <dsp:cNvPr id="0" name=""/>
        <dsp:cNvSpPr/>
      </dsp:nvSpPr>
      <dsp:spPr>
        <a:xfrm>
          <a:off x="4027137" y="192227"/>
          <a:ext cx="3323650" cy="454741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B3CFCD-4ACC-47D1-B282-BC3F482BA0E1}">
      <dsp:nvSpPr>
        <dsp:cNvPr id="0" name=""/>
        <dsp:cNvSpPr/>
      </dsp:nvSpPr>
      <dsp:spPr>
        <a:xfrm>
          <a:off x="4031025" y="3706451"/>
          <a:ext cx="2973005" cy="106684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en-US" sz="2000" b="1" kern="1200" dirty="0" smtClean="0"/>
            <a:t>Draft General Plan</a:t>
          </a:r>
          <a:endParaRPr lang="en-US" sz="2000" b="1" kern="1200" dirty="0"/>
        </a:p>
      </dsp:txBody>
      <dsp:txXfrm>
        <a:off x="4031025" y="3706451"/>
        <a:ext cx="2093665" cy="1066844"/>
      </dsp:txXfrm>
    </dsp:sp>
    <dsp:sp modelId="{89FB5461-1FA1-4ED9-ABF4-EB26F351D28B}">
      <dsp:nvSpPr>
        <dsp:cNvPr id="0" name=""/>
        <dsp:cNvSpPr/>
      </dsp:nvSpPr>
      <dsp:spPr>
        <a:xfrm>
          <a:off x="6444097" y="3615498"/>
          <a:ext cx="1430133" cy="143013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F88955-0F0C-4933-ABA4-FBC9CE8F8A3D}">
      <dsp:nvSpPr>
        <dsp:cNvPr id="0" name=""/>
        <dsp:cNvSpPr/>
      </dsp:nvSpPr>
      <dsp:spPr>
        <a:xfrm>
          <a:off x="8046656" y="192227"/>
          <a:ext cx="3323650" cy="454741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EB7C14-09FF-4C93-A202-5B0C4EF0C669}">
      <dsp:nvSpPr>
        <dsp:cNvPr id="0" name=""/>
        <dsp:cNvSpPr/>
      </dsp:nvSpPr>
      <dsp:spPr>
        <a:xfrm>
          <a:off x="8046656" y="3706451"/>
          <a:ext cx="3323650" cy="106684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en-US" sz="2000" b="1" kern="1200" dirty="0"/>
            <a:t>CEQA and Final General Plan </a:t>
          </a:r>
        </a:p>
      </dsp:txBody>
      <dsp:txXfrm>
        <a:off x="8046656" y="3706451"/>
        <a:ext cx="2340598" cy="1066844"/>
      </dsp:txXfrm>
    </dsp:sp>
    <dsp:sp modelId="{0E2B3ADB-369F-423D-9937-E153514B7B08}">
      <dsp:nvSpPr>
        <dsp:cNvPr id="0" name=""/>
        <dsp:cNvSpPr/>
      </dsp:nvSpPr>
      <dsp:spPr>
        <a:xfrm>
          <a:off x="10355465" y="3602795"/>
          <a:ext cx="1430133" cy="143013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391AD-5583-2443-BE07-FFA75970413D}">
      <dsp:nvSpPr>
        <dsp:cNvPr id="0" name=""/>
        <dsp:cNvSpPr/>
      </dsp:nvSpPr>
      <dsp:spPr>
        <a:xfrm>
          <a:off x="2678" y="30231"/>
          <a:ext cx="8587131" cy="80964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415" rIns="0" bIns="18415" numCol="1" spcCol="1270" anchor="ctr" anchorCtr="0">
          <a:noAutofit/>
        </a:bodyPr>
        <a:lstStyle/>
        <a:p>
          <a:pPr lvl="0" algn="l" defTabSz="1289050" eaLnBrk="1" latinLnBrk="0">
            <a:lnSpc>
              <a:spcPct val="90000"/>
            </a:lnSpc>
            <a:spcBef>
              <a:spcPct val="0"/>
            </a:spcBef>
            <a:spcAft>
              <a:spcPct val="35000"/>
            </a:spcAft>
          </a:pPr>
          <a:r>
            <a:rPr lang="en-US" sz="2900" b="1" kern="1200" dirty="0"/>
            <a:t>City Council Kick-off/Visioning Workshops </a:t>
          </a:r>
        </a:p>
      </dsp:txBody>
      <dsp:txXfrm>
        <a:off x="407499" y="30231"/>
        <a:ext cx="7777489" cy="809642"/>
      </dsp:txXfrm>
    </dsp:sp>
    <dsp:sp modelId="{078637A8-1CA0-7145-A159-7E4D4430639E}">
      <dsp:nvSpPr>
        <dsp:cNvPr id="0" name=""/>
        <dsp:cNvSpPr/>
      </dsp:nvSpPr>
      <dsp:spPr>
        <a:xfrm>
          <a:off x="8326675" y="99051"/>
          <a:ext cx="3464849" cy="67200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kern="1200" dirty="0" smtClean="0"/>
            <a:t>May/June </a:t>
          </a:r>
          <a:r>
            <a:rPr lang="en-US" sz="2900" kern="1200" dirty="0"/>
            <a:t>2019</a:t>
          </a:r>
        </a:p>
      </dsp:txBody>
      <dsp:txXfrm>
        <a:off x="8662677" y="99051"/>
        <a:ext cx="2792846" cy="672003"/>
      </dsp:txXfrm>
    </dsp:sp>
    <dsp:sp modelId="{807688E2-6A21-414D-8547-761E5716C67F}">
      <dsp:nvSpPr>
        <dsp:cNvPr id="0" name=""/>
        <dsp:cNvSpPr/>
      </dsp:nvSpPr>
      <dsp:spPr>
        <a:xfrm>
          <a:off x="2678" y="953224"/>
          <a:ext cx="8636843" cy="809642"/>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b="1" kern="1200" dirty="0" smtClean="0"/>
            <a:t>Vision</a:t>
          </a:r>
          <a:r>
            <a:rPr lang="en-US" sz="2900" b="1" kern="1200" baseline="0" dirty="0" smtClean="0"/>
            <a:t> &amp; Opportunities White Paper</a:t>
          </a:r>
          <a:endParaRPr lang="en-US" sz="2900" b="1" kern="1200" dirty="0"/>
        </a:p>
      </dsp:txBody>
      <dsp:txXfrm>
        <a:off x="407499" y="953224"/>
        <a:ext cx="7827201" cy="809642"/>
      </dsp:txXfrm>
    </dsp:sp>
    <dsp:sp modelId="{F08E3F74-A252-C54E-90CD-C39B5CB704CF}">
      <dsp:nvSpPr>
        <dsp:cNvPr id="0" name=""/>
        <dsp:cNvSpPr/>
      </dsp:nvSpPr>
      <dsp:spPr>
        <a:xfrm>
          <a:off x="8376387" y="1022044"/>
          <a:ext cx="3464849" cy="672003"/>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kern="1200" dirty="0" smtClean="0"/>
            <a:t>August </a:t>
          </a:r>
          <a:r>
            <a:rPr lang="en-US" sz="2900" kern="1200" dirty="0"/>
            <a:t>2019</a:t>
          </a:r>
        </a:p>
      </dsp:txBody>
      <dsp:txXfrm>
        <a:off x="8712389" y="1022044"/>
        <a:ext cx="2792846" cy="672003"/>
      </dsp:txXfrm>
    </dsp:sp>
    <dsp:sp modelId="{8A6DB6C5-6E84-3546-A9B7-9C3BE52263D5}">
      <dsp:nvSpPr>
        <dsp:cNvPr id="0" name=""/>
        <dsp:cNvSpPr/>
      </dsp:nvSpPr>
      <dsp:spPr>
        <a:xfrm>
          <a:off x="2678" y="1876217"/>
          <a:ext cx="8587131" cy="809642"/>
        </a:xfrm>
        <a:prstGeom prst="chevron">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6510" rIns="0" bIns="16510" numCol="1" spcCol="1270" anchor="ctr" anchorCtr="0">
          <a:noAutofit/>
        </a:bodyPr>
        <a:lstStyle/>
        <a:p>
          <a:pPr marL="642938" lvl="0" indent="-627063" algn="l" defTabSz="1155700">
            <a:lnSpc>
              <a:spcPct val="90000"/>
            </a:lnSpc>
            <a:spcBef>
              <a:spcPct val="0"/>
            </a:spcBef>
            <a:spcAft>
              <a:spcPts val="400"/>
            </a:spcAft>
            <a:tabLst/>
          </a:pPr>
          <a:r>
            <a:rPr lang="en-US" sz="2600" b="1" kern="1200" dirty="0" smtClean="0"/>
            <a:t>Vision: Overall Update</a:t>
          </a:r>
          <a:br>
            <a:rPr lang="en-US" sz="2600" b="1" kern="1200" dirty="0" smtClean="0"/>
          </a:br>
          <a:r>
            <a:rPr lang="en-US" sz="2400" b="0" kern="1200" dirty="0" smtClean="0"/>
            <a:t>White Paper/City Council</a:t>
          </a:r>
          <a:r>
            <a:rPr lang="en-US" sz="2400" b="0" kern="1200" baseline="0" dirty="0" smtClean="0"/>
            <a:t> Work Session #1</a:t>
          </a:r>
          <a:endParaRPr lang="en-US" sz="2400" b="0" kern="1200" dirty="0"/>
        </a:p>
      </dsp:txBody>
      <dsp:txXfrm>
        <a:off x="407499" y="1876217"/>
        <a:ext cx="7777489" cy="809642"/>
      </dsp:txXfrm>
    </dsp:sp>
    <dsp:sp modelId="{E5B9386A-EBCC-6B4E-9E23-145B1B303619}">
      <dsp:nvSpPr>
        <dsp:cNvPr id="0" name=""/>
        <dsp:cNvSpPr/>
      </dsp:nvSpPr>
      <dsp:spPr>
        <a:xfrm>
          <a:off x="8326675" y="1945036"/>
          <a:ext cx="3464849" cy="672003"/>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kern="1200" dirty="0" smtClean="0"/>
            <a:t>September </a:t>
          </a:r>
          <a:r>
            <a:rPr lang="en-US" sz="2900" kern="1200" dirty="0"/>
            <a:t>2019</a:t>
          </a:r>
        </a:p>
      </dsp:txBody>
      <dsp:txXfrm>
        <a:off x="8662677" y="1945036"/>
        <a:ext cx="2792846" cy="672003"/>
      </dsp:txXfrm>
    </dsp:sp>
    <dsp:sp modelId="{ED27C125-31B3-6546-BC16-B4965C7BD934}">
      <dsp:nvSpPr>
        <dsp:cNvPr id="0" name=""/>
        <dsp:cNvSpPr/>
      </dsp:nvSpPr>
      <dsp:spPr>
        <a:xfrm>
          <a:off x="2678" y="2799209"/>
          <a:ext cx="8587131" cy="809642"/>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6510" rIns="0" bIns="16510" numCol="1" spcCol="1270" anchor="ctr" anchorCtr="0">
          <a:noAutofit/>
        </a:bodyPr>
        <a:lstStyle/>
        <a:p>
          <a:pPr lvl="0" algn="l" defTabSz="1155700">
            <a:lnSpc>
              <a:spcPct val="90000"/>
            </a:lnSpc>
            <a:spcBef>
              <a:spcPct val="0"/>
            </a:spcBef>
            <a:spcAft>
              <a:spcPts val="400"/>
            </a:spcAft>
          </a:pPr>
          <a:r>
            <a:rPr lang="en-US" sz="2600" b="1" kern="1200" dirty="0" smtClean="0"/>
            <a:t>Environmental Justice/Climate Change</a:t>
          </a:r>
          <a:endParaRPr lang="en-US" sz="2600" b="1" kern="1200" baseline="0" dirty="0" smtClean="0"/>
        </a:p>
        <a:p>
          <a:pPr marL="642938" lvl="0" indent="0" algn="l" defTabSz="1155700">
            <a:lnSpc>
              <a:spcPct val="90000"/>
            </a:lnSpc>
            <a:spcBef>
              <a:spcPct val="0"/>
            </a:spcBef>
            <a:spcAft>
              <a:spcPts val="400"/>
            </a:spcAft>
            <a:tabLst/>
          </a:pPr>
          <a:r>
            <a:rPr lang="en-US" sz="2400" b="0" kern="1200" baseline="0" dirty="0" smtClean="0"/>
            <a:t>White Paper/City Council Work Session #2</a:t>
          </a:r>
          <a:endParaRPr lang="en-US" sz="2400" b="0" kern="1200" dirty="0"/>
        </a:p>
      </dsp:txBody>
      <dsp:txXfrm>
        <a:off x="407499" y="2799209"/>
        <a:ext cx="7777489" cy="809642"/>
      </dsp:txXfrm>
    </dsp:sp>
    <dsp:sp modelId="{D654CEA4-7700-944A-8444-948F213F3601}">
      <dsp:nvSpPr>
        <dsp:cNvPr id="0" name=""/>
        <dsp:cNvSpPr/>
      </dsp:nvSpPr>
      <dsp:spPr>
        <a:xfrm>
          <a:off x="8326675" y="2868029"/>
          <a:ext cx="3464849" cy="672003"/>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kern="1200" dirty="0" smtClean="0"/>
            <a:t>October </a:t>
          </a:r>
          <a:r>
            <a:rPr lang="en-US" sz="2900" kern="1200" dirty="0"/>
            <a:t>2019</a:t>
          </a:r>
        </a:p>
      </dsp:txBody>
      <dsp:txXfrm>
        <a:off x="8662677" y="2868029"/>
        <a:ext cx="2792846" cy="672003"/>
      </dsp:txXfrm>
    </dsp:sp>
    <dsp:sp modelId="{732C15B5-0BC7-E44F-B7BC-D3B3DAE8BFF1}">
      <dsp:nvSpPr>
        <dsp:cNvPr id="0" name=""/>
        <dsp:cNvSpPr/>
      </dsp:nvSpPr>
      <dsp:spPr>
        <a:xfrm>
          <a:off x="2678" y="3722202"/>
          <a:ext cx="8587131" cy="809642"/>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6510" rIns="0" bIns="16510" numCol="1" spcCol="1270" anchor="ctr" anchorCtr="0">
          <a:noAutofit/>
        </a:bodyPr>
        <a:lstStyle/>
        <a:p>
          <a:pPr lvl="0" algn="l" defTabSz="1155700">
            <a:lnSpc>
              <a:spcPct val="90000"/>
            </a:lnSpc>
            <a:spcBef>
              <a:spcPct val="0"/>
            </a:spcBef>
            <a:spcAft>
              <a:spcPts val="400"/>
            </a:spcAft>
          </a:pPr>
          <a:r>
            <a:rPr lang="en-US" sz="2600" b="1" kern="1200" dirty="0" smtClean="0"/>
            <a:t>Mobility </a:t>
          </a:r>
        </a:p>
        <a:p>
          <a:pPr marL="642938" lvl="0" indent="0" algn="l" defTabSz="1155700">
            <a:lnSpc>
              <a:spcPct val="90000"/>
            </a:lnSpc>
            <a:spcBef>
              <a:spcPct val="0"/>
            </a:spcBef>
            <a:spcAft>
              <a:spcPts val="400"/>
            </a:spcAft>
            <a:tabLst/>
          </a:pPr>
          <a:r>
            <a:rPr lang="en-US" sz="2400" b="0" kern="1200" dirty="0" smtClean="0"/>
            <a:t>White Paper/City Council Work Session #3</a:t>
          </a:r>
          <a:endParaRPr lang="en-US" sz="2400" b="0" kern="1200" dirty="0"/>
        </a:p>
      </dsp:txBody>
      <dsp:txXfrm>
        <a:off x="407499" y="3722202"/>
        <a:ext cx="7777489" cy="809642"/>
      </dsp:txXfrm>
    </dsp:sp>
    <dsp:sp modelId="{1B3CC761-5992-BD4B-9290-B5FB13C4E6ED}">
      <dsp:nvSpPr>
        <dsp:cNvPr id="0" name=""/>
        <dsp:cNvSpPr/>
      </dsp:nvSpPr>
      <dsp:spPr>
        <a:xfrm>
          <a:off x="8326675" y="3791022"/>
          <a:ext cx="3464849" cy="672003"/>
        </a:xfrm>
        <a:prstGeom prst="chevron">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3970" rIns="0" bIns="13970" numCol="1" spcCol="1270" anchor="ctr" anchorCtr="0">
          <a:noAutofit/>
        </a:bodyPr>
        <a:lstStyle/>
        <a:p>
          <a:pPr lvl="0" algn="l" defTabSz="977900">
            <a:lnSpc>
              <a:spcPct val="90000"/>
            </a:lnSpc>
            <a:spcBef>
              <a:spcPct val="0"/>
            </a:spcBef>
            <a:spcAft>
              <a:spcPct val="35000"/>
            </a:spcAft>
          </a:pPr>
          <a:r>
            <a:rPr lang="en-US" sz="2200" kern="1200" dirty="0" smtClean="0"/>
            <a:t>December </a:t>
          </a:r>
          <a:r>
            <a:rPr lang="en-US" sz="2200" kern="1200" dirty="0" smtClean="0"/>
            <a:t>2019/ January 2020</a:t>
          </a:r>
          <a:endParaRPr lang="en-US" sz="2200" kern="1200" dirty="0"/>
        </a:p>
      </dsp:txBody>
      <dsp:txXfrm>
        <a:off x="8662677" y="3791022"/>
        <a:ext cx="2792846" cy="672003"/>
      </dsp:txXfrm>
    </dsp:sp>
    <dsp:sp modelId="{F3CA8235-020D-8442-A56A-1CD35ABF8813}">
      <dsp:nvSpPr>
        <dsp:cNvPr id="0" name=""/>
        <dsp:cNvSpPr/>
      </dsp:nvSpPr>
      <dsp:spPr>
        <a:xfrm>
          <a:off x="2678" y="4645195"/>
          <a:ext cx="8587131" cy="809642"/>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b="1" kern="1200" dirty="0"/>
            <a:t>Admin. Draft General Plan</a:t>
          </a:r>
        </a:p>
      </dsp:txBody>
      <dsp:txXfrm>
        <a:off x="407499" y="4645195"/>
        <a:ext cx="7777489" cy="809642"/>
      </dsp:txXfrm>
    </dsp:sp>
    <dsp:sp modelId="{FCBDA5C3-EC23-2D49-880C-6242EAFC417E}">
      <dsp:nvSpPr>
        <dsp:cNvPr id="0" name=""/>
        <dsp:cNvSpPr/>
      </dsp:nvSpPr>
      <dsp:spPr>
        <a:xfrm>
          <a:off x="8326675" y="4714014"/>
          <a:ext cx="3464849" cy="672003"/>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415" rIns="0" bIns="18415" numCol="1" spcCol="1270" anchor="ctr" anchorCtr="0">
          <a:noAutofit/>
        </a:bodyPr>
        <a:lstStyle/>
        <a:p>
          <a:pPr lvl="0" algn="l" defTabSz="1289050">
            <a:lnSpc>
              <a:spcPct val="90000"/>
            </a:lnSpc>
            <a:spcBef>
              <a:spcPct val="0"/>
            </a:spcBef>
            <a:spcAft>
              <a:spcPct val="35000"/>
            </a:spcAft>
          </a:pPr>
          <a:r>
            <a:rPr lang="en-US" sz="2900" kern="1200" dirty="0" smtClean="0"/>
            <a:t>March </a:t>
          </a:r>
          <a:r>
            <a:rPr lang="en-US" sz="2900" kern="1200" dirty="0"/>
            <a:t>2020</a:t>
          </a:r>
        </a:p>
      </dsp:txBody>
      <dsp:txXfrm>
        <a:off x="8662677" y="4714014"/>
        <a:ext cx="2792846" cy="672003"/>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35" tIns="45718" rIns="91435" bIns="45718" rtlCol="0"/>
          <a:lstStyle>
            <a:lvl1pPr algn="l">
              <a:defRPr sz="1200"/>
            </a:lvl1pPr>
          </a:lstStyle>
          <a:p>
            <a:endParaRPr lang="en-US" dirty="0"/>
          </a:p>
        </p:txBody>
      </p:sp>
      <p:sp>
        <p:nvSpPr>
          <p:cNvPr id="3" name="Date Placeholder 2"/>
          <p:cNvSpPr>
            <a:spLocks noGrp="1"/>
          </p:cNvSpPr>
          <p:nvPr>
            <p:ph type="dt" sz="quarter" idx="1"/>
          </p:nvPr>
        </p:nvSpPr>
        <p:spPr>
          <a:xfrm>
            <a:off x="3884613" y="1"/>
            <a:ext cx="2971800" cy="458788"/>
          </a:xfrm>
          <a:prstGeom prst="rect">
            <a:avLst/>
          </a:prstGeom>
        </p:spPr>
        <p:txBody>
          <a:bodyPr vert="horz" lIns="91435" tIns="45718" rIns="91435" bIns="45718" rtlCol="0"/>
          <a:lstStyle>
            <a:lvl1pPr algn="r">
              <a:defRPr sz="1200"/>
            </a:lvl1pPr>
          </a:lstStyle>
          <a:p>
            <a:fld id="{D63D5444-F62C-42C3-A75A-D9DBA807730F}" type="datetimeFigureOut">
              <a:rPr lang="en-US" smtClean="0"/>
              <a:t>10/22/19</a:t>
            </a:fld>
            <a:endParaRPr lang="en-US" dirty="0"/>
          </a:p>
        </p:txBody>
      </p:sp>
      <p:sp>
        <p:nvSpPr>
          <p:cNvPr id="4" name="Footer Placeholder 3"/>
          <p:cNvSpPr>
            <a:spLocks noGrp="1"/>
          </p:cNvSpPr>
          <p:nvPr>
            <p:ph type="ftr" sz="quarter" idx="2"/>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4"/>
            <a:ext cx="2971800" cy="458787"/>
          </a:xfrm>
          <a:prstGeom prst="rect">
            <a:avLst/>
          </a:prstGeom>
        </p:spPr>
        <p:txBody>
          <a:bodyPr vert="horz" lIns="91435" tIns="45718" rIns="91435" bIns="45718" rtlCol="0" anchor="b"/>
          <a:lstStyle>
            <a:lvl1pPr algn="r">
              <a:defRPr sz="1200"/>
            </a:lvl1pPr>
          </a:lstStyle>
          <a:p>
            <a:fld id="{84A4F617-7A30-41D4-AB86-5D833C98E18B}" type="slidenum">
              <a:rPr lang="en-US" smtClean="0"/>
              <a:t>‹#›</a:t>
            </a:fld>
            <a:endParaRPr lang="en-US"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35" tIns="45718" rIns="91435" bIns="45718"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35" tIns="45718" rIns="91435" bIns="45718" rtlCol="0"/>
          <a:lstStyle>
            <a:lvl1pPr algn="r">
              <a:defRPr sz="1200"/>
            </a:lvl1pPr>
          </a:lstStyle>
          <a:p>
            <a:fld id="{12CAA1FA-7B6A-47D2-8D61-F225D71B51FF}" type="datetimeFigureOut">
              <a:rPr lang="en-US" smtClean="0"/>
              <a:t>10/22/19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5" tIns="45718" rIns="91435" bIns="45718" rtlCol="0" anchor="ctr"/>
          <a:lstStyle/>
          <a:p>
            <a:endParaRPr lang="en-US" dirty="0"/>
          </a:p>
        </p:txBody>
      </p:sp>
      <p:sp>
        <p:nvSpPr>
          <p:cNvPr id="5" name="Notes Placeholder 4"/>
          <p:cNvSpPr>
            <a:spLocks noGrp="1"/>
          </p:cNvSpPr>
          <p:nvPr>
            <p:ph type="body" sz="quarter" idx="3"/>
          </p:nvPr>
        </p:nvSpPr>
        <p:spPr>
          <a:xfrm>
            <a:off x="685800" y="4400550"/>
            <a:ext cx="5486400" cy="3600451"/>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5" tIns="45718" rIns="91435" bIns="45718" rtlCol="0" anchor="b"/>
          <a:lstStyle>
            <a:lvl1pPr algn="r">
              <a:defRPr sz="1200"/>
            </a:lvl1pPr>
          </a:lstStyle>
          <a:p>
            <a:fld id="{1B9A179D-2D27-49E2-B022-8EDDA2EFE682}" type="slidenum">
              <a:rPr lang="en-US" smtClean="0"/>
              <a:t>‹#›</a:t>
            </a:fld>
            <a:endParaRPr lang="en-US"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a:t>
            </a:fld>
            <a:endParaRPr lang="en-US" dirty="0"/>
          </a:p>
        </p:txBody>
      </p:sp>
    </p:spTree>
    <p:extLst>
      <p:ext uri="{BB962C8B-B14F-4D97-AF65-F5344CB8AC3E}">
        <p14:creationId xmlns:p14="http://schemas.microsoft.com/office/powerpoint/2010/main" val="52916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heard</a:t>
            </a:r>
            <a:r>
              <a:rPr lang="en-US" baseline="0" dirty="0" smtClean="0"/>
              <a:t> is summarized in a Visioning White Paper that was published in August</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15</a:t>
            </a:fld>
            <a:endParaRPr lang="en-US" dirty="0"/>
          </a:p>
        </p:txBody>
      </p:sp>
    </p:spTree>
    <p:extLst>
      <p:ext uri="{BB962C8B-B14F-4D97-AF65-F5344CB8AC3E}">
        <p14:creationId xmlns:p14="http://schemas.microsoft.com/office/powerpoint/2010/main" val="16199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16</a:t>
            </a:fld>
            <a:endParaRPr lang="en-US" dirty="0"/>
          </a:p>
        </p:txBody>
      </p:sp>
    </p:spTree>
    <p:extLst>
      <p:ext uri="{BB962C8B-B14F-4D97-AF65-F5344CB8AC3E}">
        <p14:creationId xmlns:p14="http://schemas.microsoft.com/office/powerpoint/2010/main" val="166610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17</a:t>
            </a:fld>
            <a:endParaRPr lang="en-US" dirty="0"/>
          </a:p>
        </p:txBody>
      </p:sp>
    </p:spTree>
    <p:extLst>
      <p:ext uri="{BB962C8B-B14F-4D97-AF65-F5344CB8AC3E}">
        <p14:creationId xmlns:p14="http://schemas.microsoft.com/office/powerpoint/2010/main" val="2033973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18</a:t>
            </a:fld>
            <a:endParaRPr lang="en-US" dirty="0"/>
          </a:p>
        </p:txBody>
      </p:sp>
    </p:spTree>
    <p:extLst>
      <p:ext uri="{BB962C8B-B14F-4D97-AF65-F5344CB8AC3E}">
        <p14:creationId xmlns:p14="http://schemas.microsoft.com/office/powerpoint/2010/main" val="1854215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19</a:t>
            </a:fld>
            <a:endParaRPr lang="en-US" dirty="0"/>
          </a:p>
        </p:txBody>
      </p:sp>
    </p:spTree>
    <p:extLst>
      <p:ext uri="{BB962C8B-B14F-4D97-AF65-F5344CB8AC3E}">
        <p14:creationId xmlns:p14="http://schemas.microsoft.com/office/powerpoint/2010/main" val="1362693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lt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a:t>
            </a:fld>
            <a:endParaRPr lang="en-US" dirty="0"/>
          </a:p>
        </p:txBody>
      </p:sp>
    </p:spTree>
    <p:extLst>
      <p:ext uri="{BB962C8B-B14F-4D97-AF65-F5344CB8AC3E}">
        <p14:creationId xmlns:p14="http://schemas.microsoft.com/office/powerpoint/2010/main" val="1551772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community workshops were held in June</a:t>
            </a:r>
            <a:r>
              <a:rPr lang="en-US" baseline="0" dirty="0" smtClean="0"/>
              <a:t> and a community survey was made available on-line and advertised at City Council meetings, on the website, and via social media</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8</a:t>
            </a:fld>
            <a:endParaRPr lang="en-US" dirty="0"/>
          </a:p>
        </p:txBody>
      </p:sp>
    </p:spTree>
    <p:extLst>
      <p:ext uri="{BB962C8B-B14F-4D97-AF65-F5344CB8AC3E}">
        <p14:creationId xmlns:p14="http://schemas.microsoft.com/office/powerpoint/2010/main" val="183317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9</a:t>
            </a:fld>
            <a:endParaRPr lang="en-US" dirty="0"/>
          </a:p>
        </p:txBody>
      </p:sp>
    </p:spTree>
    <p:extLst>
      <p:ext uri="{BB962C8B-B14F-4D97-AF65-F5344CB8AC3E}">
        <p14:creationId xmlns:p14="http://schemas.microsoft.com/office/powerpoint/2010/main" val="466650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10</a:t>
            </a:fld>
            <a:endParaRPr lang="en-US" dirty="0"/>
          </a:p>
        </p:txBody>
      </p:sp>
    </p:spTree>
    <p:extLst>
      <p:ext uri="{BB962C8B-B14F-4D97-AF65-F5344CB8AC3E}">
        <p14:creationId xmlns:p14="http://schemas.microsoft.com/office/powerpoint/2010/main" val="1696591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11</a:t>
            </a:fld>
            <a:endParaRPr lang="en-US" dirty="0"/>
          </a:p>
        </p:txBody>
      </p:sp>
    </p:spTree>
    <p:extLst>
      <p:ext uri="{BB962C8B-B14F-4D97-AF65-F5344CB8AC3E}">
        <p14:creationId xmlns:p14="http://schemas.microsoft.com/office/powerpoint/2010/main" val="1705099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heard</a:t>
            </a:r>
            <a:r>
              <a:rPr lang="en-US" baseline="0" dirty="0" smtClean="0"/>
              <a:t> is summarized in a Visioning White Paper that was published in August</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12</a:t>
            </a:fld>
            <a:endParaRPr lang="en-US" dirty="0"/>
          </a:p>
        </p:txBody>
      </p:sp>
    </p:spTree>
    <p:extLst>
      <p:ext uri="{BB962C8B-B14F-4D97-AF65-F5344CB8AC3E}">
        <p14:creationId xmlns:p14="http://schemas.microsoft.com/office/powerpoint/2010/main" val="108138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heard</a:t>
            </a:r>
            <a:r>
              <a:rPr lang="en-US" baseline="0" dirty="0" smtClean="0"/>
              <a:t> is summarized in a Visioning White Paper that was published in August</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13</a:t>
            </a:fld>
            <a:endParaRPr lang="en-US" dirty="0"/>
          </a:p>
        </p:txBody>
      </p:sp>
    </p:spTree>
    <p:extLst>
      <p:ext uri="{BB962C8B-B14F-4D97-AF65-F5344CB8AC3E}">
        <p14:creationId xmlns:p14="http://schemas.microsoft.com/office/powerpoint/2010/main" val="182179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heard</a:t>
            </a:r>
            <a:r>
              <a:rPr lang="en-US" baseline="0" dirty="0" smtClean="0"/>
              <a:t> is summarized in a Visioning White Paper that was published in August</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14</a:t>
            </a:fld>
            <a:endParaRPr lang="en-US" dirty="0"/>
          </a:p>
        </p:txBody>
      </p:sp>
    </p:spTree>
    <p:extLst>
      <p:ext uri="{BB962C8B-B14F-4D97-AF65-F5344CB8AC3E}">
        <p14:creationId xmlns:p14="http://schemas.microsoft.com/office/powerpoint/2010/main" val="254590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userDrawn="1"/>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US" sz="1800" dirty="0"/>
          </a:p>
        </p:txBody>
      </p:sp>
      <p:sp>
        <p:nvSpPr>
          <p:cNvPr id="2" name="Title 1"/>
          <p:cNvSpPr>
            <a:spLocks noGrp="1"/>
          </p:cNvSpPr>
          <p:nvPr>
            <p:ph type="ctrTitle"/>
          </p:nvPr>
        </p:nvSpPr>
        <p:spPr>
          <a:xfrm>
            <a:off x="1295400" y="1873584"/>
            <a:ext cx="6400800" cy="2560320"/>
          </a:xfrm>
          <a:noFill/>
        </p:spPr>
        <p:txBody>
          <a:bodyPr anchor="b">
            <a:normAutofit/>
          </a:bodyPr>
          <a:lstStyle>
            <a:lvl1pPr algn="l">
              <a:defRPr sz="4000">
                <a:solidFill>
                  <a:srgbClr val="3B7935"/>
                </a:solidFill>
              </a:defRPr>
            </a:lvl1pPr>
          </a:lstStyle>
          <a:p>
            <a:r>
              <a:rPr lang="en-US" dirty="0"/>
              <a:t>Click to edit Master title style</a:t>
            </a:r>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7"/>
          <p:cNvSpPr>
            <a:spLocks/>
          </p:cNvSpPr>
          <p:nvPr userDrawn="1"/>
        </p:nvSpPr>
        <p:spPr bwMode="auto">
          <a:xfrm>
            <a:off x="7773817"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lumMod val="40000"/>
              <a:lumOff val="60000"/>
            </a:schemeClr>
          </a:solidFill>
          <a:ln>
            <a:noFill/>
          </a:ln>
          <a:effectLst>
            <a:innerShdw blurRad="177800" dist="50800" dir="10800000">
              <a:srgbClr val="287CA0">
                <a:alpha val="50000"/>
              </a:srgbClr>
            </a:innerShdw>
          </a:effectLst>
        </p:spPr>
        <p:txBody>
          <a:bodyPr vert="horz" wrap="square" lIns="91440" tIns="45720" rIns="91440" bIns="45720" numCol="1" anchor="t" anchorCtr="0" compatLnSpc="1">
            <a:prstTxWarp prst="textNoShape">
              <a:avLst/>
            </a:prstTxWarp>
          </a:bodyPr>
          <a:lstStyle/>
          <a:p>
            <a:pPr lvl="0"/>
            <a:endParaRPr lang="en-US" sz="1800" dirty="0">
              <a:solidFill>
                <a:schemeClr val="accent1">
                  <a:lumMod val="20000"/>
                  <a:lumOff val="80000"/>
                </a:schemeClr>
              </a:solidFill>
            </a:endParaRPr>
          </a:p>
        </p:txBody>
      </p:sp>
      <p:sp>
        <p:nvSpPr>
          <p:cNvPr id="10" name="Freeform 7"/>
          <p:cNvSpPr>
            <a:spLocks/>
          </p:cNvSpPr>
          <p:nvPr userDrawn="1"/>
        </p:nvSpPr>
        <p:spPr bwMode="auto">
          <a:xfrm>
            <a:off x="8111412" y="1926"/>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2">
              <a:lumMod val="75000"/>
            </a:schemeClr>
          </a:solidFill>
          <a:ln>
            <a:noFill/>
          </a:ln>
          <a:effectLst>
            <a:innerShdw blurRad="177800" dist="50800" dir="10800000">
              <a:srgbClr val="7CC144">
                <a:alpha val="50000"/>
              </a:srgbClr>
            </a:innerShdw>
          </a:effectLst>
        </p:spPr>
        <p:txBody>
          <a:bodyPr vert="horz" wrap="square" lIns="91440" tIns="45720" rIns="91440" bIns="45720" numCol="1" anchor="t" anchorCtr="0" compatLnSpc="1">
            <a:prstTxWarp prst="textNoShape">
              <a:avLst/>
            </a:prstTxWarp>
          </a:bodyPr>
          <a:lstStyle/>
          <a:p>
            <a:pPr lvl="0"/>
            <a:endParaRPr lang="en-US" sz="1800" dirty="0">
              <a:solidFill>
                <a:schemeClr val="accent2">
                  <a:lumMod val="60000"/>
                  <a:lumOff val="40000"/>
                </a:schemeClr>
              </a:solidFill>
            </a:endParaRP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10/22/19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
        <p:nvSpPr>
          <p:cNvPr id="8" name="Rectangle 7"/>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10"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27000" indent="0">
              <a:tabLst/>
              <a:defRPr/>
            </a:lvl1pPr>
          </a:lstStyle>
          <a:p>
            <a:r>
              <a:rPr lang="en-US" dirty="0"/>
              <a:t>CLICK TO EDIT MASTER TITLE STYLE</a:t>
            </a:r>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rgbClr val="D3E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rgbClr val="2C3A8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10/22/19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
        <p:nvSpPr>
          <p:cNvPr id="10" name="Rectangle 9"/>
          <p:cNvSpPr/>
          <p:nvPr/>
        </p:nvSpPr>
        <p:spPr>
          <a:xfrm>
            <a:off x="6324599" y="5257800"/>
            <a:ext cx="4572000" cy="914400"/>
          </a:xfrm>
          <a:prstGeom prst="rect">
            <a:avLst/>
          </a:prstGeom>
          <a:solidFill>
            <a:srgbClr val="D3E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295400" y="5257800"/>
            <a:ext cx="4572000" cy="54865"/>
          </a:xfrm>
          <a:prstGeom prst="rect">
            <a:avLst/>
          </a:prstGeom>
          <a:solidFill>
            <a:srgbClr val="287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a:off x="6324599" y="5257800"/>
            <a:ext cx="4572000" cy="54865"/>
          </a:xfrm>
          <a:prstGeom prst="rect">
            <a:avLst/>
          </a:prstGeom>
          <a:solidFill>
            <a:srgbClr val="287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rgbClr val="2C3A8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Picture Placehold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Rectangle 13"/>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16"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27000" indent="0">
              <a:tabLst/>
              <a:defRPr/>
            </a:lvl1pPr>
          </a:lstStyle>
          <a:p>
            <a:r>
              <a:rPr lang="en-US" dirty="0"/>
              <a:t>CLICK TO EDIT MASTER TITLE STYLE</a:t>
            </a:r>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10/22/19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
        <p:nvSpPr>
          <p:cNvPr id="7" name="Rectangle 6"/>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9"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27000" indent="0">
              <a:tabLst/>
              <a:defRPr/>
            </a:lvl1pPr>
          </a:lstStyle>
          <a:p>
            <a:r>
              <a:rPr lang="en-US" dirty="0"/>
              <a:t>CLICK TO EDIT MASTER TITLE STYLE</a:t>
            </a:r>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rot="5400000">
            <a:off x="6251613" y="3387909"/>
            <a:ext cx="6858000" cy="82183"/>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9813442" y="269105"/>
            <a:ext cx="2320683" cy="6380213"/>
          </a:xfrm>
          <a:prstGeom prst="homePlate">
            <a:avLst>
              <a:gd name="adj" fmla="val 53349"/>
            </a:avLst>
          </a:prstGeom>
        </p:spPr>
        <p:txBody>
          <a:bodyPr vert="eaVert"/>
          <a:lstStyle>
            <a:lvl1pPr>
              <a:defRPr>
                <a:solidFill>
                  <a:schemeClr val="accent1">
                    <a:lumMod val="40000"/>
                    <a:lumOff val="6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10/22/19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10/22/19</a:t>
            </a:fld>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
        <p:nvSpPr>
          <p:cNvPr id="9"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000">
                <a:solidFill>
                  <a:schemeClr val="tx1"/>
                </a:solidFill>
              </a:defRPr>
            </a:lvl1pPr>
          </a:lstStyle>
          <a:p>
            <a:r>
              <a:rPr lang="en-US" dirty="0"/>
              <a:t>Lake Forest General Plan Update 2040 | De Novo Planning Group Proposal Presentation</a:t>
            </a:r>
          </a:p>
        </p:txBody>
      </p:sp>
      <p:sp>
        <p:nvSpPr>
          <p:cNvPr id="14" name="Rectangle 13"/>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16"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82563" indent="0">
              <a:tabLst/>
              <a:defRPr/>
            </a:lvl1pPr>
          </a:lstStyle>
          <a:p>
            <a:r>
              <a:rPr lang="en-US" dirty="0"/>
              <a:t>CLICK TO EDIT MASTER TITLE STYLE</a:t>
            </a:r>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dirty="0"/>
          </a:p>
        </p:txBody>
      </p:sp>
      <p:sp>
        <p:nvSpPr>
          <p:cNvPr id="2" name="Title 1"/>
          <p:cNvSpPr>
            <a:spLocks noGrp="1"/>
          </p:cNvSpPr>
          <p:nvPr>
            <p:ph type="ctrTitle"/>
          </p:nvPr>
        </p:nvSpPr>
        <p:spPr>
          <a:xfrm>
            <a:off x="1295401" y="1873584"/>
            <a:ext cx="5120640" cy="2560320"/>
          </a:xfrm>
          <a:prstGeom prst="rect">
            <a:avLst/>
          </a:prstGeom>
        </p:spPr>
        <p:txBody>
          <a:bodyPr anchor="b">
            <a:normAutofit/>
          </a:bodyPr>
          <a:lstStyle>
            <a:lvl1pPr algn="l">
              <a:defRPr sz="4000">
                <a:solidFill>
                  <a:srgbClr val="D3E385"/>
                </a:solidFill>
              </a:defRPr>
            </a:lvl1pPr>
          </a:lstStyle>
          <a:p>
            <a:r>
              <a:rPr lang="en-US" dirty="0"/>
              <a:t>Click to edit Master title style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dirty="0"/>
              <a:t>Click icon to add picture</a:t>
            </a:r>
          </a:p>
        </p:txBody>
      </p:sp>
      <p:sp>
        <p:nvSpPr>
          <p:cNvPr id="16"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
        <p:nvSpPr>
          <p:cNvPr id="13" name="Freeform 7"/>
          <p:cNvSpPr>
            <a:spLocks/>
          </p:cNvSpPr>
          <p:nvPr userDrawn="1"/>
        </p:nvSpPr>
        <p:spPr bwMode="auto">
          <a:xfrm>
            <a:off x="64774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rgbClr val="7DB8E4"/>
          </a:solidFill>
          <a:ln>
            <a:noFill/>
          </a:ln>
          <a:effectLst>
            <a:innerShdw blurRad="177800" dist="50800" dir="10800000">
              <a:srgbClr val="287CA0">
                <a:alpha val="50000"/>
              </a:srgb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11" name="Freeform 7"/>
          <p:cNvSpPr>
            <a:spLocks/>
          </p:cNvSpPr>
          <p:nvPr userDrawn="1"/>
        </p:nvSpPr>
        <p:spPr bwMode="auto">
          <a:xfrm>
            <a:off x="6815048" y="1926"/>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rgbClr val="D3E385"/>
          </a:solidFill>
          <a:ln>
            <a:noFill/>
          </a:ln>
          <a:effectLst>
            <a:innerShdw blurRad="177800" dist="50800" dir="10800000">
              <a:srgbClr val="7CC144">
                <a:alpha val="50000"/>
              </a:srgbClr>
            </a:innerShdw>
          </a:effectLst>
        </p:spPr>
        <p:txBody>
          <a:bodyPr vert="horz" wrap="square" lIns="91440" tIns="45720" rIns="91440" bIns="45720" numCol="1" anchor="t" anchorCtr="0" compatLnSpc="1">
            <a:prstTxWarp prst="textNoShape">
              <a:avLst/>
            </a:prstTxWarp>
          </a:bodyPr>
          <a:lstStyle/>
          <a:p>
            <a:pPr lvl="0"/>
            <a:endParaRPr lang="en-US" sz="1800" dirty="0"/>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dirty="0"/>
          </a:p>
        </p:txBody>
      </p:sp>
      <p:sp>
        <p:nvSpPr>
          <p:cNvPr id="2" name="Title 1"/>
          <p:cNvSpPr>
            <a:spLocks noGrp="1"/>
          </p:cNvSpPr>
          <p:nvPr>
            <p:ph type="title"/>
          </p:nvPr>
        </p:nvSpPr>
        <p:spPr>
          <a:xfrm>
            <a:off x="1295398" y="2914650"/>
            <a:ext cx="8046720" cy="1557338"/>
          </a:xfrm>
          <a:prstGeom prst="rect">
            <a:avLst/>
          </a:prstGeom>
        </p:spPr>
        <p:txBody>
          <a:bodyPr anchor="b">
            <a:normAutofit/>
          </a:bodyPr>
          <a:lstStyle>
            <a:lvl1pPr>
              <a:defRPr sz="3200">
                <a:solidFill>
                  <a:srgbClr val="D3E385"/>
                </a:solidFill>
              </a:defRPr>
            </a:lvl1pPr>
          </a:lstStyle>
          <a:p>
            <a:r>
              <a:rPr lang="en-US" dirty="0"/>
              <a:t>Click to edit Master title style</a:t>
            </a:r>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reeform 7"/>
          <p:cNvSpPr>
            <a:spLocks/>
          </p:cNvSpPr>
          <p:nvPr userDrawn="1"/>
        </p:nvSpPr>
        <p:spPr bwMode="auto">
          <a:xfrm>
            <a:off x="895444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rgbClr val="7DB8E4"/>
          </a:solidFill>
          <a:ln>
            <a:noFill/>
          </a:ln>
          <a:effectLst>
            <a:innerShdw blurRad="177800" dist="50800" dir="10800000">
              <a:srgbClr val="287CA0">
                <a:alpha val="50000"/>
              </a:srgb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9" name="Freeform 7"/>
          <p:cNvSpPr>
            <a:spLocks/>
          </p:cNvSpPr>
          <p:nvPr userDrawn="1"/>
        </p:nvSpPr>
        <p:spPr bwMode="auto">
          <a:xfrm>
            <a:off x="9292038" y="1926"/>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rgbClr val="D3E385"/>
          </a:solidFill>
          <a:ln>
            <a:noFill/>
          </a:ln>
          <a:effectLst>
            <a:innerShdw blurRad="177800" dist="50800" dir="10800000">
              <a:srgbClr val="7CC144">
                <a:alpha val="50000"/>
              </a:srgbClr>
            </a:innerShdw>
          </a:effectLst>
        </p:spPr>
        <p:txBody>
          <a:bodyPr vert="horz" wrap="square" lIns="91440" tIns="45720" rIns="91440" bIns="45720" numCol="1" anchor="t" anchorCtr="0" compatLnSpc="1">
            <a:prstTxWarp prst="textNoShape">
              <a:avLst/>
            </a:prstTxWarp>
          </a:bodyPr>
          <a:lstStyle/>
          <a:p>
            <a:pPr lvl="0"/>
            <a:endParaRPr lang="en-US" sz="1800" dirty="0"/>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9A3335-6331-4872-A8B7-ECD55539F4D0}" type="datetimeFigureOut">
              <a:rPr lang="en-US" smtClean="0"/>
              <a:t>10/22/19</a:t>
            </a:fld>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
        <p:nvSpPr>
          <p:cNvPr id="9"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000">
                <a:solidFill>
                  <a:schemeClr val="tx1"/>
                </a:solidFill>
              </a:defRPr>
            </a:lvl1pPr>
          </a:lstStyle>
          <a:p>
            <a:r>
              <a:rPr lang="en-US" dirty="0"/>
              <a:t>Lake Forest General Plan Update 2040 | De Novo Planning Group Proposal Presentation</a:t>
            </a:r>
          </a:p>
        </p:txBody>
      </p:sp>
      <p:sp>
        <p:nvSpPr>
          <p:cNvPr id="11" name="Rectangle 10"/>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13"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27000" indent="0">
              <a:tabLst/>
              <a:defRPr/>
            </a:lvl1pPr>
          </a:lstStyle>
          <a:p>
            <a:r>
              <a:rPr lang="en-US" dirty="0"/>
              <a:t>CLICK TO EDIT MASTER TITLE STYLE</a:t>
            </a:r>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sp>
        <p:nvSpPr>
          <p:cNvPr id="10" name="Rectangle 9"/>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2" name="Title 1"/>
          <p:cNvSpPr>
            <a:spLocks noGrp="1"/>
          </p:cNvSpPr>
          <p:nvPr>
            <p:ph type="title"/>
          </p:nvPr>
        </p:nvSpPr>
        <p:spPr>
          <a:xfrm>
            <a:off x="0" y="0"/>
            <a:ext cx="8933688" cy="1234440"/>
          </a:xfrm>
        </p:spPr>
        <p:txBody>
          <a:bodyPr/>
          <a:lstStyle>
            <a:lvl1pPr marL="127000" indent="0">
              <a:tabLst/>
              <a:defRPr/>
            </a:lvl1pPr>
          </a:lstStyle>
          <a:p>
            <a:r>
              <a:rPr lang="en-US" dirty="0"/>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A3335-6331-4872-A8B7-ECD55539F4D0}" type="datetimeFigureOut">
              <a:rPr lang="en-US" smtClean="0"/>
              <a:t>10/22/19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79A3335-6331-4872-A8B7-ECD55539F4D0}" type="datetimeFigureOut">
              <a:rPr lang="en-US" smtClean="0"/>
              <a:t>10/22/19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dirty="0"/>
          </a:p>
        </p:txBody>
      </p:sp>
      <p:sp>
        <p:nvSpPr>
          <p:cNvPr id="8" name="Rectangle 7"/>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10"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27000" indent="0">
              <a:tabLst/>
              <a:defRPr/>
            </a:lvl1pPr>
          </a:lstStyle>
          <a:p>
            <a:r>
              <a:rPr lang="en-US" dirty="0"/>
              <a:t>CLICK TO EDIT MASTER TITLE STYLE</a:t>
            </a:r>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3335-6331-4872-A8B7-ECD55539F4D0}" type="datetimeFigureOut">
              <a:rPr lang="en-US" smtClean="0"/>
              <a:t>10/22/19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10/22/19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dirty="0"/>
          </a:p>
        </p:txBody>
      </p:sp>
      <p:sp>
        <p:nvSpPr>
          <p:cNvPr id="10" name="Rectangle 9"/>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12"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lvl1pPr marL="127000" indent="0">
              <a:tabLst/>
              <a:defRPr/>
            </a:lvl1pPr>
          </a:lstStyle>
          <a:p>
            <a:r>
              <a:rPr lang="en-US" dirty="0"/>
              <a:t>CLICK TO EDIT MASTER TITLE STYLE</a:t>
            </a:r>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7CC">
            <a:alpha val="68000"/>
          </a:srgbClr>
        </a:solidFill>
        <a:effectLst/>
      </p:bgPr>
    </p:bg>
    <p:spTree>
      <p:nvGrpSpPr>
        <p:cNvPr id="1" name=""/>
        <p:cNvGrpSpPr/>
        <p:nvPr/>
      </p:nvGrpSpPr>
      <p:grpSpPr>
        <a:xfrm>
          <a:off x="0" y="0"/>
          <a:ext cx="0" cy="0"/>
          <a:chOff x="0" y="0"/>
          <a:chExt cx="0" cy="0"/>
        </a:xfrm>
      </p:grpSpPr>
      <p:sp>
        <p:nvSpPr>
          <p:cNvPr id="11" name="Rectangle 10"/>
          <p:cNvSpPr/>
          <p:nvPr userDrawn="1"/>
        </p:nvSpPr>
        <p:spPr>
          <a:xfrm>
            <a:off x="8217408" y="0"/>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705189" y="137735"/>
            <a:ext cx="1717278" cy="1088238"/>
          </a:xfrm>
          <a:prstGeom prst="rect">
            <a:avLst/>
          </a:prstGeom>
        </p:spPr>
      </p:pic>
      <p:sp>
        <p:nvSpPr>
          <p:cNvPr id="2" name="Title Placeholder 1"/>
          <p:cNvSpPr>
            <a:spLocks noGrp="1"/>
          </p:cNvSpPr>
          <p:nvPr>
            <p:ph type="title"/>
          </p:nvPr>
        </p:nvSpPr>
        <p:spPr>
          <a:xfrm>
            <a:off x="0" y="-2375"/>
            <a:ext cx="8935656" cy="1234440"/>
          </a:xfrm>
          <a:prstGeom prst="homePlate">
            <a:avLst/>
          </a:prstGeom>
          <a:solidFill>
            <a:schemeClr val="accent3">
              <a:lumMod val="75000"/>
            </a:schemeClr>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54770" y="1700463"/>
            <a:ext cx="9841830" cy="447173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000">
                <a:solidFill>
                  <a:schemeClr val="tx1"/>
                </a:solidFill>
              </a:defRPr>
            </a:lvl1pPr>
          </a:lstStyle>
          <a:p>
            <a:fld id="{A79A3335-6331-4872-A8B7-ECD55539F4D0}" type="datetimeFigureOut">
              <a:rPr lang="en-US" smtClean="0"/>
              <a:pPr/>
              <a:t>10/22/19</a:t>
            </a:fld>
            <a:endParaRPr lang="en-US" dirty="0"/>
          </a:p>
        </p:txBody>
      </p:sp>
      <p:sp>
        <p:nvSpPr>
          <p:cNvPr id="5" name="Footer Placeholder 4"/>
          <p:cNvSpPr>
            <a:spLocks noGrp="1"/>
          </p:cNvSpPr>
          <p:nvPr>
            <p:ph type="ftr" sz="quarter" idx="3"/>
          </p:nvPr>
        </p:nvSpPr>
        <p:spPr>
          <a:xfrm>
            <a:off x="1054769" y="6374999"/>
            <a:ext cx="6243203" cy="274320"/>
          </a:xfrm>
          <a:prstGeom prst="rect">
            <a:avLst/>
          </a:prstGeom>
        </p:spPr>
        <p:txBody>
          <a:bodyPr vert="horz" lIns="91440" tIns="45720" rIns="91440" bIns="45720" rtlCol="0" anchor="ctr"/>
          <a:lstStyle>
            <a:lvl1pPr algn="l">
              <a:defRPr sz="1000">
                <a:solidFill>
                  <a:schemeClr val="tx1"/>
                </a:solidFill>
              </a:defRPr>
            </a:lvl1pPr>
          </a:lstStyle>
          <a:p>
            <a:r>
              <a:rPr lang="en-US" dirty="0"/>
              <a:t>Lake Forest General Plan Update 2040 | De Novo Planning Group Proposal Presentation</a:t>
            </a:r>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000">
                <a:solidFill>
                  <a:schemeClr val="tx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000" b="0" i="0" kern="1200">
          <a:solidFill>
            <a:schemeClr val="accent1">
              <a:lumMod val="40000"/>
              <a:lumOff val="60000"/>
            </a:schemeClr>
          </a:solidFill>
          <a:latin typeface="Cambria" panose="02040503050406030204" pitchFamily="18" charset="0"/>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800" b="0" i="0" kern="1200">
          <a:solidFill>
            <a:schemeClr val="bg2">
              <a:lumMod val="25000"/>
            </a:schemeClr>
          </a:solidFill>
          <a:latin typeface="Cambria" panose="02040503050406030204" pitchFamily="18" charset="0"/>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2">
              <a:lumMod val="25000"/>
            </a:schemeClr>
          </a:solidFill>
          <a:latin typeface="Cambria" panose="02040503050406030204" pitchFamily="18" charset="0"/>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b="0" i="0" kern="1200">
          <a:solidFill>
            <a:schemeClr val="bg2">
              <a:lumMod val="25000"/>
            </a:schemeClr>
          </a:solidFill>
          <a:latin typeface="Cambria" panose="02040503050406030204" pitchFamily="18" charset="0"/>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b="0" i="0" kern="1200">
          <a:solidFill>
            <a:schemeClr val="bg2">
              <a:lumMod val="25000"/>
            </a:schemeClr>
          </a:solidFill>
          <a:latin typeface="Cambria" panose="02040503050406030204" pitchFamily="18" charset="0"/>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b="0" i="0" kern="1200">
          <a:solidFill>
            <a:schemeClr val="bg2">
              <a:lumMod val="25000"/>
            </a:schemeClr>
          </a:solidFill>
          <a:latin typeface="Cambria" panose="02040503050406030204" pitchFamily="18" charset="0"/>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623526"/>
            <a:ext cx="6148387" cy="2560320"/>
          </a:xfrm>
          <a:noFill/>
        </p:spPr>
        <p:txBody>
          <a:bodyPr>
            <a:normAutofit/>
          </a:bodyPr>
          <a:lstStyle/>
          <a:p>
            <a:r>
              <a:rPr lang="en-US" sz="4800" b="1" dirty="0" smtClean="0">
                <a:solidFill>
                  <a:srgbClr val="3B7935"/>
                </a:solidFill>
              </a:rPr>
              <a:t>Focused General </a:t>
            </a:r>
            <a:r>
              <a:rPr lang="en-US" sz="4800" b="1" dirty="0">
                <a:solidFill>
                  <a:srgbClr val="3B7935"/>
                </a:solidFill>
              </a:rPr>
              <a:t>Plan </a:t>
            </a:r>
            <a:r>
              <a:rPr lang="en-US" sz="4800" b="1" dirty="0" smtClean="0">
                <a:solidFill>
                  <a:srgbClr val="3B7935"/>
                </a:solidFill>
              </a:rPr>
              <a:t>Update</a:t>
            </a:r>
            <a:br>
              <a:rPr lang="en-US" sz="4800" b="1" dirty="0" smtClean="0">
                <a:solidFill>
                  <a:srgbClr val="3B7935"/>
                </a:solidFill>
              </a:rPr>
            </a:br>
            <a:r>
              <a:rPr lang="en-US" sz="3000" dirty="0" smtClean="0">
                <a:solidFill>
                  <a:srgbClr val="3B7935"/>
                </a:solidFill>
              </a:rPr>
              <a:t>Environmental Justice &amp; </a:t>
            </a:r>
            <a:br>
              <a:rPr lang="en-US" sz="3000" dirty="0" smtClean="0">
                <a:solidFill>
                  <a:srgbClr val="3B7935"/>
                </a:solidFill>
              </a:rPr>
            </a:br>
            <a:r>
              <a:rPr lang="en-US" sz="3000" dirty="0" smtClean="0">
                <a:solidFill>
                  <a:srgbClr val="3B7935"/>
                </a:solidFill>
              </a:rPr>
              <a:t>Climate Adaptation</a:t>
            </a:r>
            <a:endParaRPr lang="en-US" sz="3000" dirty="0">
              <a:solidFill>
                <a:srgbClr val="3B7935"/>
              </a:solidFill>
            </a:endParaRPr>
          </a:p>
        </p:txBody>
      </p:sp>
      <p:sp>
        <p:nvSpPr>
          <p:cNvPr id="3" name="Subtitle 2"/>
          <p:cNvSpPr>
            <a:spLocks noGrp="1"/>
          </p:cNvSpPr>
          <p:nvPr>
            <p:ph type="subTitle" idx="1"/>
          </p:nvPr>
        </p:nvSpPr>
        <p:spPr>
          <a:xfrm>
            <a:off x="1295401" y="3407006"/>
            <a:ext cx="5533662" cy="1500660"/>
          </a:xfrm>
        </p:spPr>
        <p:txBody>
          <a:bodyPr>
            <a:normAutofit/>
          </a:bodyPr>
          <a:lstStyle/>
          <a:p>
            <a:pPr>
              <a:lnSpc>
                <a:spcPct val="100000"/>
              </a:lnSpc>
              <a:spcBef>
                <a:spcPts val="200"/>
              </a:spcBef>
            </a:pPr>
            <a:r>
              <a:rPr lang="en-US" sz="3600" dirty="0" smtClean="0"/>
              <a:t>City Council</a:t>
            </a:r>
            <a:endParaRPr lang="en-US" sz="3600" dirty="0"/>
          </a:p>
          <a:p>
            <a:pPr>
              <a:lnSpc>
                <a:spcPct val="100000"/>
              </a:lnSpc>
              <a:spcBef>
                <a:spcPts val="200"/>
              </a:spcBef>
            </a:pPr>
            <a:r>
              <a:rPr lang="en-US" sz="3600" dirty="0" smtClean="0"/>
              <a:t>October 22, </a:t>
            </a:r>
            <a:r>
              <a:rPr lang="en-US" sz="3600" dirty="0" smtClean="0"/>
              <a:t>2019</a:t>
            </a:r>
            <a:endParaRPr lang="en-US" sz="3600"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9299" b="13940"/>
          <a:stretch/>
        </p:blipFill>
        <p:spPr>
          <a:xfrm>
            <a:off x="396875" y="5677178"/>
            <a:ext cx="5203021" cy="627209"/>
          </a:xfrm>
          <a:prstGeom prst="rect">
            <a:avLst/>
          </a:prstGeom>
        </p:spPr>
      </p:pic>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656" r="27656"/>
          <a:stretch>
            <a:fillRect/>
          </a:stretch>
        </p:blipFill>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559A01AC-ACE0-479F-B6C4-BC26E1E984FF}"/>
              </a:ext>
            </a:extLst>
          </p:cNvPr>
          <p:cNvSpPr>
            <a:spLocks noGrp="1"/>
          </p:cNvSpPr>
          <p:nvPr>
            <p:ph type="title"/>
          </p:nvPr>
        </p:nvSpPr>
        <p:spPr>
          <a:xfrm>
            <a:off x="0" y="-1"/>
            <a:ext cx="8933688" cy="1234440"/>
          </a:xfrm>
        </p:spPr>
        <p:txBody>
          <a:bodyPr/>
          <a:lstStyle/>
          <a:p>
            <a:r>
              <a:rPr lang="en-US" dirty="0" smtClean="0"/>
              <a:t>General Plan </a:t>
            </a:r>
            <a:r>
              <a:rPr lang="en-US" dirty="0" smtClean="0"/>
              <a:t>Approach</a:t>
            </a:r>
            <a:endParaRPr lang="en-US" dirty="0"/>
          </a:p>
        </p:txBody>
      </p:sp>
      <p:sp>
        <p:nvSpPr>
          <p:cNvPr id="3" name="Content Placeholder 2"/>
          <p:cNvSpPr>
            <a:spLocks noGrp="1"/>
          </p:cNvSpPr>
          <p:nvPr>
            <p:ph idx="1"/>
          </p:nvPr>
        </p:nvSpPr>
        <p:spPr/>
        <p:txBody>
          <a:bodyPr/>
          <a:lstStyle/>
          <a:p>
            <a:endParaRPr lang="en-US"/>
          </a:p>
        </p:txBody>
      </p:sp>
      <p:graphicFrame>
        <p:nvGraphicFramePr>
          <p:cNvPr id="5" name="Content Placeholder 1"/>
          <p:cNvGraphicFramePr>
            <a:graphicFrameLocks/>
          </p:cNvGraphicFramePr>
          <p:nvPr>
            <p:extLst>
              <p:ext uri="{D42A27DB-BD31-4B8C-83A1-F6EECF244321}">
                <p14:modId xmlns:p14="http://schemas.microsoft.com/office/powerpoint/2010/main" val="1044546389"/>
              </p:ext>
            </p:extLst>
          </p:nvPr>
        </p:nvGraphicFramePr>
        <p:xfrm>
          <a:off x="100013" y="977260"/>
          <a:ext cx="11958637" cy="5540694"/>
        </p:xfrm>
        <a:graphic>
          <a:graphicData uri="http://schemas.openxmlformats.org/drawingml/2006/table">
            <a:tbl>
              <a:tblPr firstRow="1" bandRow="1">
                <a:tableStyleId>{5C22544A-7EE6-4342-B048-85BDC9FD1C3A}</a:tableStyleId>
              </a:tblPr>
              <a:tblGrid>
                <a:gridCol w="2185987"/>
                <a:gridCol w="9772650"/>
              </a:tblGrid>
              <a:tr h="465774">
                <a:tc>
                  <a:txBody>
                    <a:bodyPr/>
                    <a:lstStyle/>
                    <a:p>
                      <a:pPr marL="0" marR="0" algn="ctr">
                        <a:spcBef>
                          <a:spcPts val="0"/>
                        </a:spcBef>
                        <a:spcAft>
                          <a:spcPts val="0"/>
                        </a:spcAft>
                      </a:pPr>
                      <a:r>
                        <a:rPr lang="en-US" sz="1800" b="1" dirty="0" smtClean="0">
                          <a:effectLst/>
                          <a:latin typeface="Avenir Next Condensed" charset="0"/>
                          <a:ea typeface="Times New Roman" charset="0"/>
                          <a:cs typeface="Times New Roman" charset="0"/>
                        </a:rPr>
                        <a:t>Topic</a:t>
                      </a:r>
                      <a:endParaRPr lang="en-US" sz="1800" dirty="0">
                        <a:effectLst/>
                        <a:latin typeface="Avenir Next Condensed" charset="0"/>
                        <a:ea typeface="Times New Roman" charset="0"/>
                        <a:cs typeface="Times New Roman" charset="0"/>
                      </a:endParaRPr>
                    </a:p>
                  </a:txBody>
                  <a:tcPr marL="68580" marR="68580" marT="0" marB="0" anchor="ctr"/>
                </a:tc>
                <a:tc>
                  <a:txBody>
                    <a:bodyPr/>
                    <a:lstStyle/>
                    <a:p>
                      <a:pPr marL="0" marR="0" algn="ctr">
                        <a:spcBef>
                          <a:spcPts val="0"/>
                        </a:spcBef>
                        <a:spcAft>
                          <a:spcPts val="0"/>
                        </a:spcAft>
                      </a:pPr>
                      <a:r>
                        <a:rPr lang="en-US" sz="1800" b="1" dirty="0" smtClean="0">
                          <a:effectLst/>
                          <a:latin typeface="Avenir Next Condensed" charset="0"/>
                          <a:ea typeface="Times New Roman" charset="0"/>
                          <a:cs typeface="Times New Roman" charset="0"/>
                        </a:rPr>
                        <a:t>Potential General Plan Policies and Actions</a:t>
                      </a:r>
                      <a:endParaRPr lang="en-US" sz="1800" dirty="0">
                        <a:effectLst/>
                        <a:latin typeface="Avenir Next Condensed" charset="0"/>
                        <a:ea typeface="Times New Roman" charset="0"/>
                        <a:cs typeface="Times New Roman" charset="0"/>
                      </a:endParaRPr>
                    </a:p>
                  </a:txBody>
                  <a:tcPr marL="68580" marR="68580" marT="0" marB="0" anchor="ctr"/>
                </a:tc>
              </a:tr>
              <a:tr h="1293894">
                <a:tc>
                  <a:txBody>
                    <a:bodyPr/>
                    <a:lstStyle/>
                    <a:p>
                      <a:pPr marL="0" marR="0">
                        <a:spcBef>
                          <a:spcPts val="0"/>
                        </a:spcBef>
                        <a:spcAft>
                          <a:spcPts val="0"/>
                        </a:spcAft>
                      </a:pPr>
                      <a:r>
                        <a:rPr lang="en-US" sz="1700" dirty="0" smtClean="0">
                          <a:effectLst/>
                          <a:latin typeface="Avenir Next Condensed" charset="0"/>
                          <a:ea typeface="Times New Roman" charset="0"/>
                          <a:cs typeface="Times New Roman" charset="0"/>
                        </a:rPr>
                        <a:t>Community Services and Facilities (Physical</a:t>
                      </a:r>
                      <a:r>
                        <a:rPr lang="en-US" sz="1700" baseline="0" dirty="0" smtClean="0">
                          <a:effectLst/>
                          <a:latin typeface="Avenir Next Condensed" charset="0"/>
                          <a:ea typeface="Times New Roman" charset="0"/>
                          <a:cs typeface="Times New Roman" charset="0"/>
                        </a:rPr>
                        <a:t> Activity)</a:t>
                      </a:r>
                      <a:endParaRPr lang="en-US" sz="1700" dirty="0">
                        <a:effectLst/>
                        <a:latin typeface="Avenir Next Condensed" charset="0"/>
                        <a:ea typeface="Times New Roman" charset="0"/>
                        <a:cs typeface="Times New Roman"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400"/>
                        </a:spcAft>
                        <a:buClrTx/>
                        <a:buSzTx/>
                        <a:buFont typeface="Wingdings" charset="2"/>
                        <a:buChar char="Ø"/>
                        <a:tabLst/>
                        <a:defRPr/>
                      </a:pPr>
                      <a:r>
                        <a:rPr lang="en-US" sz="1700" kern="1200" dirty="0" smtClean="0">
                          <a:solidFill>
                            <a:schemeClr val="dk1"/>
                          </a:solidFill>
                          <a:effectLst/>
                          <a:latin typeface="Avenir Next Condensed" charset="0"/>
                          <a:ea typeface="Times New Roman" charset="0"/>
                          <a:cs typeface="Times New Roman" charset="0"/>
                        </a:rPr>
                        <a:t>When planning for parks, recreational facilities, community gardens, civic facilities, and other uses that improve the quality of life, ensure that environmental justice issues related to the equitable provision of desirable public amenities are considered and addressed. </a:t>
                      </a:r>
                    </a:p>
                    <a:p>
                      <a:pPr marL="342900" marR="0" lvl="0" indent="-342900" algn="l" defTabSz="914400" rtl="0" eaLnBrk="1" fontAlgn="auto" latinLnBrk="0" hangingPunct="1">
                        <a:lnSpc>
                          <a:spcPct val="100000"/>
                        </a:lnSpc>
                        <a:spcBef>
                          <a:spcPts val="0"/>
                        </a:spcBef>
                        <a:spcAft>
                          <a:spcPts val="400"/>
                        </a:spcAft>
                        <a:buClrTx/>
                        <a:buSzTx/>
                        <a:buFont typeface="Wingdings" charset="2"/>
                        <a:buChar char="Ø"/>
                        <a:tabLst/>
                        <a:defRPr/>
                      </a:pPr>
                      <a:r>
                        <a:rPr lang="en-US" sz="1700" kern="1200" dirty="0" smtClean="0">
                          <a:solidFill>
                            <a:schemeClr val="dk1"/>
                          </a:solidFill>
                          <a:effectLst/>
                          <a:latin typeface="Avenir Next Condensed" charset="0"/>
                          <a:ea typeface="Times New Roman" charset="0"/>
                          <a:cs typeface="Times New Roman" charset="0"/>
                        </a:rPr>
                        <a:t>Support existing health care services and encourage the location of new health care facilities and medical services, particularly in disadvantaged areas, areas with a high rate of special needs populations, and in underserved residential areas. </a:t>
                      </a:r>
                    </a:p>
                    <a:p>
                      <a:pPr marL="342900" marR="0" lvl="0" indent="-342900" algn="l" defTabSz="914400" rtl="0" eaLnBrk="1" fontAlgn="auto" latinLnBrk="0" hangingPunct="1">
                        <a:lnSpc>
                          <a:spcPct val="100000"/>
                        </a:lnSpc>
                        <a:spcBef>
                          <a:spcPts val="0"/>
                        </a:spcBef>
                        <a:spcAft>
                          <a:spcPts val="400"/>
                        </a:spcAft>
                        <a:buClrTx/>
                        <a:buSzTx/>
                        <a:buFont typeface="Wingdings" charset="2"/>
                        <a:buChar char="Ø"/>
                        <a:tabLst/>
                        <a:defRPr/>
                      </a:pPr>
                      <a:r>
                        <a:rPr lang="en-US" sz="1700" kern="1200" dirty="0" smtClean="0">
                          <a:solidFill>
                            <a:schemeClr val="dk1"/>
                          </a:solidFill>
                          <a:effectLst/>
                          <a:latin typeface="Avenir Next Condensed" charset="0"/>
                          <a:ea typeface="Times New Roman" charset="0"/>
                          <a:cs typeface="Times New Roman" charset="0"/>
                        </a:rPr>
                        <a:t>Encourage the County to promote physical activity, access to healthy food, and address health indicators in local DACs through the Healthy Communities Program.</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Encourage community gardens near high-density housing and encourage the incorporation of community gardens into new and existing high-density housing projects. </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Encourage schools that serve the City to develop school gardens and to develop protocols to facilitate the streamlined development of school gardens from year to year. </a:t>
                      </a:r>
                      <a:endParaRPr lang="en-US" sz="1700" kern="1200" dirty="0">
                        <a:solidFill>
                          <a:schemeClr val="dk1"/>
                        </a:solidFill>
                        <a:effectLst/>
                        <a:latin typeface="Avenir Next Condensed" charset="0"/>
                        <a:ea typeface="Times New Roman" charset="0"/>
                        <a:cs typeface="Times New Roman" charset="0"/>
                      </a:endParaRPr>
                    </a:p>
                  </a:txBody>
                  <a:tcPr marL="68580" marR="68580" marT="0" marB="0"/>
                </a:tc>
              </a:tr>
              <a:tr h="1293894">
                <a:tc>
                  <a:txBody>
                    <a:bodyPr/>
                    <a:lstStyle/>
                    <a:p>
                      <a:pPr marL="0" marR="0">
                        <a:spcBef>
                          <a:spcPts val="0"/>
                        </a:spcBef>
                        <a:spcAft>
                          <a:spcPts val="0"/>
                        </a:spcAft>
                      </a:pPr>
                      <a:r>
                        <a:rPr lang="en-US" sz="1700" dirty="0" smtClean="0">
                          <a:effectLst/>
                          <a:latin typeface="Avenir Next Condensed" charset="0"/>
                          <a:ea typeface="Times New Roman" charset="0"/>
                          <a:cs typeface="Times New Roman" charset="0"/>
                        </a:rPr>
                        <a:t>Food Access</a:t>
                      </a:r>
                      <a:endParaRPr lang="en-US" sz="1700" dirty="0">
                        <a:effectLst/>
                        <a:latin typeface="Avenir Next Condensed" charset="0"/>
                        <a:ea typeface="Times New Roman" charset="0"/>
                        <a:cs typeface="Times New Roman" charset="0"/>
                      </a:endParaRPr>
                    </a:p>
                  </a:txBody>
                  <a:tcPr marL="68580" marR="68580" marT="0" marB="0"/>
                </a:tc>
                <a:tc>
                  <a:txBody>
                    <a:bodyPr/>
                    <a:lstStyle/>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Encourage convenience stores, supermarkets, liquor stores, and neighborhood markets to stock nutritional food choices, including local produce, local meats and dairy, 100% juices, and whole-grain products. </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Encourage sustainable local food systems including farmer’s markets, community gardens, edible school yards, community supported agriculture, neighborhood garden exchanges, federal food assistance programs, and healthy food retailers. </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Support schools and other organizations’ efforts to encourage students and their families to make healthy food choices through providing fresh, nutritious lunches and providing students and their families access to fresh fruits and vegetables through “edible school yards”, holiday meal programs, and sustainable gardening programs.</a:t>
                      </a:r>
                      <a:endParaRPr lang="en-US" sz="1700" kern="1200" dirty="0">
                        <a:solidFill>
                          <a:schemeClr val="dk1"/>
                        </a:solidFill>
                        <a:effectLst/>
                        <a:latin typeface="Avenir Next Condensed" charset="0"/>
                        <a:ea typeface="Times New Roman"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68803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559A01AC-ACE0-479F-B6C4-BC26E1E984FF}"/>
              </a:ext>
            </a:extLst>
          </p:cNvPr>
          <p:cNvSpPr>
            <a:spLocks noGrp="1"/>
          </p:cNvSpPr>
          <p:nvPr>
            <p:ph type="title"/>
          </p:nvPr>
        </p:nvSpPr>
        <p:spPr>
          <a:xfrm>
            <a:off x="0" y="-1"/>
            <a:ext cx="8933688" cy="1234440"/>
          </a:xfrm>
        </p:spPr>
        <p:txBody>
          <a:bodyPr/>
          <a:lstStyle/>
          <a:p>
            <a:r>
              <a:rPr lang="en-US" dirty="0" smtClean="0"/>
              <a:t>General Plan </a:t>
            </a:r>
            <a:r>
              <a:rPr lang="en-US" dirty="0" smtClean="0"/>
              <a:t>Approach</a:t>
            </a:r>
            <a:endParaRPr lang="en-US" dirty="0"/>
          </a:p>
        </p:txBody>
      </p:sp>
      <p:sp>
        <p:nvSpPr>
          <p:cNvPr id="3" name="Content Placeholder 2"/>
          <p:cNvSpPr>
            <a:spLocks noGrp="1"/>
          </p:cNvSpPr>
          <p:nvPr>
            <p:ph idx="1"/>
          </p:nvPr>
        </p:nvSpPr>
        <p:spPr/>
        <p:txBody>
          <a:bodyPr/>
          <a:lstStyle/>
          <a:p>
            <a:endParaRPr lang="en-US"/>
          </a:p>
        </p:txBody>
      </p:sp>
      <p:graphicFrame>
        <p:nvGraphicFramePr>
          <p:cNvPr id="5" name="Content Placeholder 1"/>
          <p:cNvGraphicFramePr>
            <a:graphicFrameLocks/>
          </p:cNvGraphicFramePr>
          <p:nvPr>
            <p:extLst>
              <p:ext uri="{D42A27DB-BD31-4B8C-83A1-F6EECF244321}">
                <p14:modId xmlns:p14="http://schemas.microsoft.com/office/powerpoint/2010/main" val="1512719687"/>
              </p:ext>
            </p:extLst>
          </p:nvPr>
        </p:nvGraphicFramePr>
        <p:xfrm>
          <a:off x="100013" y="987889"/>
          <a:ext cx="11958639" cy="5774058"/>
        </p:xfrm>
        <a:graphic>
          <a:graphicData uri="http://schemas.openxmlformats.org/drawingml/2006/table">
            <a:tbl>
              <a:tblPr firstRow="1" bandRow="1">
                <a:tableStyleId>{5C22544A-7EE6-4342-B048-85BDC9FD1C3A}</a:tableStyleId>
              </a:tblPr>
              <a:tblGrid>
                <a:gridCol w="2114550"/>
                <a:gridCol w="9844089"/>
              </a:tblGrid>
              <a:tr h="465774">
                <a:tc>
                  <a:txBody>
                    <a:bodyPr/>
                    <a:lstStyle/>
                    <a:p>
                      <a:pPr marL="0" marR="0" algn="ctr">
                        <a:spcBef>
                          <a:spcPts val="0"/>
                        </a:spcBef>
                        <a:spcAft>
                          <a:spcPts val="0"/>
                        </a:spcAft>
                      </a:pPr>
                      <a:r>
                        <a:rPr lang="en-US" sz="1800" b="1" dirty="0" smtClean="0">
                          <a:effectLst/>
                          <a:latin typeface="Avenir Next Condensed" charset="0"/>
                          <a:ea typeface="Times New Roman" charset="0"/>
                          <a:cs typeface="Times New Roman" charset="0"/>
                        </a:rPr>
                        <a:t>Topic</a:t>
                      </a:r>
                      <a:endParaRPr lang="en-US" sz="1800" dirty="0">
                        <a:effectLst/>
                        <a:latin typeface="Avenir Next Condensed" charset="0"/>
                        <a:ea typeface="Times New Roman" charset="0"/>
                        <a:cs typeface="Times New Roman" charset="0"/>
                      </a:endParaRPr>
                    </a:p>
                  </a:txBody>
                  <a:tcPr marL="68580" marR="68580" marT="0" marB="0" anchor="ctr"/>
                </a:tc>
                <a:tc>
                  <a:txBody>
                    <a:bodyPr/>
                    <a:lstStyle/>
                    <a:p>
                      <a:pPr marL="0" marR="0" algn="ctr">
                        <a:spcBef>
                          <a:spcPts val="0"/>
                        </a:spcBef>
                        <a:spcAft>
                          <a:spcPts val="0"/>
                        </a:spcAft>
                      </a:pPr>
                      <a:r>
                        <a:rPr lang="en-US" sz="1800" b="1" dirty="0" smtClean="0">
                          <a:effectLst/>
                          <a:latin typeface="Avenir Next Condensed" charset="0"/>
                          <a:ea typeface="Times New Roman" charset="0"/>
                          <a:cs typeface="Times New Roman" charset="0"/>
                        </a:rPr>
                        <a:t>Potential General Plan Policies and Actions</a:t>
                      </a:r>
                      <a:endParaRPr lang="en-US" sz="1800" dirty="0">
                        <a:effectLst/>
                        <a:latin typeface="Avenir Next Condensed" charset="0"/>
                        <a:ea typeface="Times New Roman" charset="0"/>
                        <a:cs typeface="Times New Roman" charset="0"/>
                      </a:endParaRPr>
                    </a:p>
                  </a:txBody>
                  <a:tcPr marL="68580" marR="68580" marT="0" marB="0" anchor="ctr"/>
                </a:tc>
              </a:tr>
              <a:tr h="385764">
                <a:tc>
                  <a:txBody>
                    <a:bodyPr/>
                    <a:lstStyle/>
                    <a:p>
                      <a:pPr marL="0" marR="0">
                        <a:spcBef>
                          <a:spcPts val="0"/>
                        </a:spcBef>
                        <a:spcAft>
                          <a:spcPts val="0"/>
                        </a:spcAft>
                      </a:pPr>
                      <a:r>
                        <a:rPr lang="en-US" sz="1700" dirty="0" smtClean="0">
                          <a:effectLst/>
                          <a:latin typeface="Avenir Next Condensed" charset="0"/>
                          <a:ea typeface="Times New Roman" charset="0"/>
                          <a:cs typeface="Times New Roman" charset="0"/>
                        </a:rPr>
                        <a:t>Safe</a:t>
                      </a:r>
                      <a:r>
                        <a:rPr lang="en-US" sz="1700" baseline="0" dirty="0" smtClean="0">
                          <a:effectLst/>
                          <a:latin typeface="Avenir Next Condensed" charset="0"/>
                          <a:ea typeface="Times New Roman" charset="0"/>
                          <a:cs typeface="Times New Roman" charset="0"/>
                        </a:rPr>
                        <a:t> and Sanitary Homes</a:t>
                      </a:r>
                      <a:endParaRPr lang="en-US" sz="1700" dirty="0">
                        <a:effectLst/>
                        <a:latin typeface="Avenir Next Condensed" charset="0"/>
                        <a:ea typeface="Times New Roman" charset="0"/>
                        <a:cs typeface="Times New Roman"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400"/>
                        </a:spcAft>
                        <a:buClrTx/>
                        <a:buSzTx/>
                        <a:buFont typeface="Wingdings" charset="2"/>
                        <a:buNone/>
                        <a:tabLst/>
                        <a:defRPr/>
                      </a:pPr>
                      <a:r>
                        <a:rPr lang="en-US" sz="1700" u="sng" kern="1200" dirty="0" smtClean="0">
                          <a:solidFill>
                            <a:schemeClr val="dk1"/>
                          </a:solidFill>
                          <a:effectLst/>
                          <a:latin typeface="Avenir Next Condensed" charset="0"/>
                          <a:ea typeface="Times New Roman" charset="0"/>
                          <a:cs typeface="Times New Roman" charset="0"/>
                        </a:rPr>
                        <a:t>Housing Element</a:t>
                      </a:r>
                      <a:endParaRPr lang="en-US" sz="1700" u="sng" kern="1200" dirty="0">
                        <a:solidFill>
                          <a:schemeClr val="dk1"/>
                        </a:solidFill>
                        <a:effectLst/>
                        <a:latin typeface="Avenir Next Condensed" charset="0"/>
                        <a:ea typeface="Times New Roman" charset="0"/>
                        <a:cs typeface="Times New Roman" charset="0"/>
                      </a:endParaRPr>
                    </a:p>
                  </a:txBody>
                  <a:tcPr marL="68580" marR="68580" marT="0" marB="0"/>
                </a:tc>
              </a:tr>
              <a:tr h="1293894">
                <a:tc>
                  <a:txBody>
                    <a:bodyPr/>
                    <a:lstStyle/>
                    <a:p>
                      <a:pPr marL="0" marR="0">
                        <a:spcBef>
                          <a:spcPts val="0"/>
                        </a:spcBef>
                        <a:spcAft>
                          <a:spcPts val="0"/>
                        </a:spcAft>
                      </a:pPr>
                      <a:r>
                        <a:rPr lang="en-US" sz="1700" dirty="0" smtClean="0">
                          <a:effectLst/>
                          <a:latin typeface="Avenir Next Condensed Medium" charset="0"/>
                          <a:ea typeface="Times New Roman" charset="0"/>
                          <a:cs typeface="Times New Roman" charset="0"/>
                        </a:rPr>
                        <a:t>Circulation (Physical Activity)</a:t>
                      </a:r>
                      <a:endParaRPr lang="en-US" sz="1700" dirty="0">
                        <a:effectLst/>
                        <a:latin typeface="Avenir Next Condensed" charset="0"/>
                        <a:ea typeface="Times New Roman" charset="0"/>
                        <a:cs typeface="Times New Roman" charset="0"/>
                      </a:endParaRPr>
                    </a:p>
                  </a:txBody>
                  <a:tcPr marL="68580" marR="68580" marT="0" marB="0"/>
                </a:tc>
                <a:tc>
                  <a:txBody>
                    <a:bodyPr/>
                    <a:lstStyle/>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Update policies and plans to maximize the benefit to the public of new transportation technologies and services without adversely affecting the City’s transportation network. </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Consider implementing vehicle weight limit restrictions on roadways near sensitive uses like schools and residential neighborhoods to discourage cut-through truck traffic.</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r>
                        <a:rPr lang="en-US" sz="1700" kern="1200" dirty="0" smtClean="0">
                          <a:solidFill>
                            <a:schemeClr val="dk1"/>
                          </a:solidFill>
                          <a:effectLst/>
                          <a:latin typeface="Avenir Next Condensed" charset="0"/>
                          <a:ea typeface="Times New Roman" charset="0"/>
                          <a:cs typeface="Times New Roman" charset="0"/>
                        </a:rPr>
                        <a:t>Encourage and support local transit service providers to increase and expand services for people who are transit-dependent, including seniors, persons with mobility disabilities, and persons without regular access to automobiles, by improving connections to regional medical facilities, senior centers, and other support systems that serve residents and businesses. </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Review updates to transportation planning documents and any automated vehicle plans to ensure the benefits of automated mobility are equitably distributed across all segments of the community and that the negative impacts are not disproportionately borne on traditionally marginalized neighborhoods.</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As part of the development of or participation in any ridesharing program, including for shared automated vehicle fleets, ensure that the program considers the safety needs of vulnerable populations and loading needs of seniors, families with children, and individuals with mobility impairments.</a:t>
                      </a:r>
                    </a:p>
                  </a:txBody>
                  <a:tcPr marL="68580" marR="68580" marT="0" marB="0"/>
                </a:tc>
              </a:tr>
              <a:tr h="970421">
                <a:tc>
                  <a:txBody>
                    <a:bodyPr/>
                    <a:lstStyle/>
                    <a:p>
                      <a:pPr marL="0" marR="0">
                        <a:spcBef>
                          <a:spcPts val="0"/>
                        </a:spcBef>
                        <a:spcAft>
                          <a:spcPts val="0"/>
                        </a:spcAft>
                      </a:pPr>
                      <a:r>
                        <a:rPr lang="en-US" sz="1700" dirty="0" smtClean="0">
                          <a:effectLst/>
                          <a:latin typeface="Avenir Next Condensed Medium" charset="0"/>
                          <a:ea typeface="Times New Roman" charset="0"/>
                          <a:cs typeface="Times New Roman" charset="0"/>
                        </a:rPr>
                        <a:t>Civic Engagement</a:t>
                      </a:r>
                      <a:endParaRPr lang="en-US" sz="1700" dirty="0">
                        <a:effectLst/>
                        <a:latin typeface="Avenir Next Condensed" charset="0"/>
                        <a:ea typeface="Times New Roman" charset="0"/>
                        <a:cs typeface="Times New Roman" charset="0"/>
                      </a:endParaRPr>
                    </a:p>
                  </a:txBody>
                  <a:tcPr marL="68580" marR="68580" marT="0" marB="0"/>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r>
                        <a:rPr lang="en-US" sz="1700" kern="1200" dirty="0" smtClean="0">
                          <a:solidFill>
                            <a:schemeClr val="dk1"/>
                          </a:solidFill>
                          <a:effectLst/>
                          <a:latin typeface="Avenir Next Condensed" charset="0"/>
                          <a:ea typeface="Times New Roman" charset="0"/>
                          <a:cs typeface="Times New Roman" charset="0"/>
                        </a:rPr>
                        <a:t>Promote broad and balanced participation to ensure that affected residents have the opportunity to participate in the decision-making process, including in decisions that affect their health and well-being. </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r>
                        <a:rPr lang="en-US" sz="1700" kern="1200" dirty="0" smtClean="0">
                          <a:solidFill>
                            <a:schemeClr val="dk1"/>
                          </a:solidFill>
                          <a:effectLst/>
                          <a:latin typeface="Avenir Next Condensed" charset="0"/>
                          <a:ea typeface="Times New Roman" charset="0"/>
                          <a:cs typeface="Times New Roman" charset="0"/>
                        </a:rPr>
                        <a:t>Review the City’s community outreach programs and public notice requirements to encourage broad-based and meaningful community participation in decisions. The review should address providing measures to promote capacity-building, encourage participation from populations that may have language, health, or other barriers that may reduce their involvement in the decision-making process, and maximize use of technology broaden opportunities for participation. </a:t>
                      </a:r>
                    </a:p>
                  </a:txBody>
                  <a:tcPr marL="68580" marR="68580" marT="0" marB="0"/>
                </a:tc>
              </a:tr>
            </a:tbl>
          </a:graphicData>
        </a:graphic>
      </p:graphicFrame>
    </p:spTree>
    <p:extLst>
      <p:ext uri="{BB962C8B-B14F-4D97-AF65-F5344CB8AC3E}">
        <p14:creationId xmlns:p14="http://schemas.microsoft.com/office/powerpoint/2010/main" val="186456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Climate Adaptation White </a:t>
            </a:r>
            <a:r>
              <a:rPr lang="en-US" dirty="0" smtClean="0"/>
              <a:t>Paper</a:t>
            </a:r>
            <a:endParaRPr lang="en-US" dirty="0"/>
          </a:p>
        </p:txBody>
      </p:sp>
      <p:sp>
        <p:nvSpPr>
          <p:cNvPr id="4" name="Rectangle 3"/>
          <p:cNvSpPr/>
          <p:nvPr/>
        </p:nvSpPr>
        <p:spPr>
          <a:xfrm>
            <a:off x="4343400" y="1554838"/>
            <a:ext cx="7186612" cy="3323987"/>
          </a:xfrm>
          <a:prstGeom prst="rect">
            <a:avLst/>
          </a:prstGeom>
        </p:spPr>
        <p:txBody>
          <a:bodyPr wrap="square">
            <a:spAutoFit/>
          </a:bodyPr>
          <a:lstStyle/>
          <a:p>
            <a:r>
              <a:rPr lang="en-US" sz="3000" dirty="0">
                <a:solidFill>
                  <a:schemeClr val="bg2">
                    <a:lumMod val="25000"/>
                  </a:schemeClr>
                </a:solidFill>
              </a:rPr>
              <a:t>Government Code Section 65302 requires General Plans to address </a:t>
            </a:r>
            <a:r>
              <a:rPr lang="en-US" sz="3000" dirty="0">
                <a:solidFill>
                  <a:schemeClr val="bg2">
                    <a:lumMod val="25000"/>
                  </a:schemeClr>
                </a:solidFill>
              </a:rPr>
              <a:t>climate adaptation and resiliency strategies applicable to the city or </a:t>
            </a:r>
            <a:r>
              <a:rPr lang="en-US" sz="3000" dirty="0">
                <a:solidFill>
                  <a:schemeClr val="bg2">
                    <a:lumMod val="25000"/>
                  </a:schemeClr>
                </a:solidFill>
              </a:rPr>
              <a:t>county and to provide a </a:t>
            </a:r>
            <a:r>
              <a:rPr lang="en-US" sz="3000" dirty="0">
                <a:solidFill>
                  <a:schemeClr val="bg2">
                    <a:lumMod val="25000"/>
                  </a:schemeClr>
                </a:solidFill>
              </a:rPr>
              <a:t>vulnerability assessment that identifies the risks that climate change poses to the local </a:t>
            </a:r>
            <a:r>
              <a:rPr lang="en-US" sz="3000" dirty="0">
                <a:solidFill>
                  <a:schemeClr val="bg2">
                    <a:lumMod val="25000"/>
                  </a:schemeClr>
                </a:solidFill>
              </a:rPr>
              <a:t>jurisdiction.  </a:t>
            </a:r>
            <a:endParaRPr lang="en-US" sz="3000" dirty="0">
              <a:solidFill>
                <a:schemeClr val="bg2">
                  <a:lumMod val="25000"/>
                </a:schemeClr>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914" t="2260" r="4273" b="2201"/>
          <a:stretch/>
        </p:blipFill>
        <p:spPr>
          <a:xfrm>
            <a:off x="285751" y="1444586"/>
            <a:ext cx="3643312" cy="4960262"/>
          </a:xfrm>
          <a:prstGeom prst="rect">
            <a:avLst/>
          </a:prstGeom>
          <a:solidFill>
            <a:schemeClr val="bg1"/>
          </a:solidFill>
        </p:spPr>
      </p:pic>
    </p:spTree>
    <p:extLst>
      <p:ext uri="{BB962C8B-B14F-4D97-AF65-F5344CB8AC3E}">
        <p14:creationId xmlns:p14="http://schemas.microsoft.com/office/powerpoint/2010/main" val="107668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Climate Adaptation and Resiliency</a:t>
            </a:r>
            <a:endParaRPr lang="en-US" dirty="0"/>
          </a:p>
        </p:txBody>
      </p:sp>
      <p:sp>
        <p:nvSpPr>
          <p:cNvPr id="4" name="Rectangle 3"/>
          <p:cNvSpPr/>
          <p:nvPr/>
        </p:nvSpPr>
        <p:spPr>
          <a:xfrm>
            <a:off x="1557337" y="1483400"/>
            <a:ext cx="9329738" cy="5311711"/>
          </a:xfrm>
          <a:prstGeom prst="rect">
            <a:avLst/>
          </a:prstGeom>
        </p:spPr>
        <p:txBody>
          <a:bodyPr wrap="square">
            <a:spAutoFit/>
          </a:bodyPr>
          <a:lstStyle/>
          <a:p>
            <a:r>
              <a:rPr lang="en-US" sz="3000" dirty="0" smtClean="0">
                <a:solidFill>
                  <a:schemeClr val="bg2">
                    <a:lumMod val="25000"/>
                  </a:schemeClr>
                </a:solidFill>
              </a:rPr>
              <a:t>In </a:t>
            </a:r>
            <a:r>
              <a:rPr lang="en-US" sz="3000" dirty="0">
                <a:solidFill>
                  <a:schemeClr val="bg2">
                    <a:lumMod val="25000"/>
                  </a:schemeClr>
                </a:solidFill>
              </a:rPr>
              <a:t>addressing climate change, the General Plan must include goals, policies, and measures to address: </a:t>
            </a:r>
          </a:p>
          <a:p>
            <a:pPr marL="407988" indent="-407988">
              <a:lnSpc>
                <a:spcPts val="2500"/>
              </a:lnSpc>
              <a:spcBef>
                <a:spcPts val="1200"/>
              </a:spcBef>
              <a:buFont typeface="Wingdings" charset="2"/>
              <a:buChar char="Ø"/>
            </a:pPr>
            <a:r>
              <a:rPr lang="en-US" sz="2400" dirty="0">
                <a:solidFill>
                  <a:schemeClr val="bg2">
                    <a:lumMod val="25000"/>
                  </a:schemeClr>
                </a:solidFill>
              </a:rPr>
              <a:t>Feasible </a:t>
            </a:r>
            <a:r>
              <a:rPr lang="en-US" sz="2400" dirty="0">
                <a:solidFill>
                  <a:schemeClr val="bg2">
                    <a:lumMod val="25000"/>
                  </a:schemeClr>
                </a:solidFill>
              </a:rPr>
              <a:t>methods to avoid or minimize climate change impacts associated with new uses of land.</a:t>
            </a:r>
          </a:p>
          <a:p>
            <a:pPr marL="407988" indent="-407988">
              <a:lnSpc>
                <a:spcPts val="2500"/>
              </a:lnSpc>
              <a:spcBef>
                <a:spcPts val="1200"/>
              </a:spcBef>
              <a:buFont typeface="Wingdings" charset="2"/>
              <a:buChar char="Ø"/>
            </a:pPr>
            <a:r>
              <a:rPr lang="en-US" sz="2400" dirty="0" smtClean="0">
                <a:solidFill>
                  <a:schemeClr val="bg2">
                    <a:lumMod val="25000"/>
                  </a:schemeClr>
                </a:solidFill>
              </a:rPr>
              <a:t>Location</a:t>
            </a:r>
            <a:r>
              <a:rPr lang="en-US" sz="2400" dirty="0">
                <a:solidFill>
                  <a:schemeClr val="bg2">
                    <a:lumMod val="25000"/>
                  </a:schemeClr>
                </a:solidFill>
              </a:rPr>
              <a:t>, when feasible, of new essential public facilities outside of at-risk </a:t>
            </a:r>
            <a:r>
              <a:rPr lang="en-US" sz="2400" dirty="0">
                <a:solidFill>
                  <a:schemeClr val="bg2">
                    <a:lumMod val="25000"/>
                  </a:schemeClr>
                </a:solidFill>
              </a:rPr>
              <a:t>areas or </a:t>
            </a:r>
            <a:r>
              <a:rPr lang="en-US" sz="2400" dirty="0">
                <a:solidFill>
                  <a:schemeClr val="bg2">
                    <a:lumMod val="25000"/>
                  </a:schemeClr>
                </a:solidFill>
              </a:rPr>
              <a:t>identifying </a:t>
            </a:r>
            <a:r>
              <a:rPr lang="en-US" sz="2400" dirty="0">
                <a:solidFill>
                  <a:schemeClr val="bg2">
                    <a:lumMod val="25000"/>
                  </a:schemeClr>
                </a:solidFill>
              </a:rPr>
              <a:t>methods to </a:t>
            </a:r>
            <a:r>
              <a:rPr lang="en-US" sz="2400" dirty="0">
                <a:solidFill>
                  <a:schemeClr val="bg2">
                    <a:lumMod val="25000"/>
                  </a:schemeClr>
                </a:solidFill>
              </a:rPr>
              <a:t>minimize damage if these facilities are located in at-risk areas.</a:t>
            </a:r>
          </a:p>
          <a:p>
            <a:pPr marL="407988" indent="-407988">
              <a:lnSpc>
                <a:spcPts val="2500"/>
              </a:lnSpc>
              <a:spcBef>
                <a:spcPts val="1200"/>
              </a:spcBef>
              <a:buFont typeface="Wingdings" charset="2"/>
              <a:buChar char="Ø"/>
            </a:pPr>
            <a:r>
              <a:rPr lang="en-US" sz="2400" dirty="0" smtClean="0">
                <a:solidFill>
                  <a:schemeClr val="bg2">
                    <a:lumMod val="25000"/>
                  </a:schemeClr>
                </a:solidFill>
              </a:rPr>
              <a:t>Designation </a:t>
            </a:r>
            <a:r>
              <a:rPr lang="en-US" sz="2400" dirty="0">
                <a:solidFill>
                  <a:schemeClr val="bg2">
                    <a:lumMod val="25000"/>
                  </a:schemeClr>
                </a:solidFill>
              </a:rPr>
              <a:t>of adequate and feasible infrastructure located in an at-risk area</a:t>
            </a:r>
            <a:r>
              <a:rPr lang="en-US" sz="2400" dirty="0">
                <a:solidFill>
                  <a:schemeClr val="bg2">
                    <a:lumMod val="25000"/>
                  </a:schemeClr>
                </a:solidFill>
              </a:rPr>
              <a:t>.</a:t>
            </a:r>
          </a:p>
          <a:p>
            <a:pPr marL="407988" indent="-407988">
              <a:lnSpc>
                <a:spcPts val="2500"/>
              </a:lnSpc>
              <a:spcBef>
                <a:spcPts val="1200"/>
              </a:spcBef>
              <a:buFont typeface="Wingdings" charset="2"/>
              <a:buChar char="Ø"/>
            </a:pPr>
            <a:r>
              <a:rPr lang="en-US" sz="2400" dirty="0">
                <a:solidFill>
                  <a:schemeClr val="bg2">
                    <a:lumMod val="25000"/>
                  </a:schemeClr>
                </a:solidFill>
              </a:rPr>
              <a:t>Guidelines for working cooperatively with relevant local, regional, state, and federal agencies.</a:t>
            </a:r>
          </a:p>
          <a:p>
            <a:pPr marL="407988" indent="-407988">
              <a:lnSpc>
                <a:spcPts val="2500"/>
              </a:lnSpc>
              <a:spcBef>
                <a:spcPts val="1200"/>
              </a:spcBef>
              <a:buFont typeface="Wingdings" charset="2"/>
              <a:buChar char="Ø"/>
            </a:pPr>
            <a:r>
              <a:rPr lang="en-US" sz="2400" dirty="0" smtClean="0">
                <a:solidFill>
                  <a:schemeClr val="bg2">
                    <a:lumMod val="25000"/>
                  </a:schemeClr>
                </a:solidFill>
              </a:rPr>
              <a:t>Natural </a:t>
            </a:r>
            <a:r>
              <a:rPr lang="en-US" sz="2400" dirty="0">
                <a:solidFill>
                  <a:schemeClr val="bg2">
                    <a:lumMod val="25000"/>
                  </a:schemeClr>
                </a:solidFill>
              </a:rPr>
              <a:t>infrastructure and ecosystem processes </a:t>
            </a:r>
            <a:r>
              <a:rPr lang="en-US" sz="2400" dirty="0">
                <a:solidFill>
                  <a:schemeClr val="bg2">
                    <a:lumMod val="25000"/>
                  </a:schemeClr>
                </a:solidFill>
              </a:rPr>
              <a:t>that may be used in adaptation </a:t>
            </a:r>
            <a:r>
              <a:rPr lang="en-US" sz="2400" dirty="0">
                <a:solidFill>
                  <a:schemeClr val="bg2">
                    <a:lumMod val="25000"/>
                  </a:schemeClr>
                </a:solidFill>
              </a:rPr>
              <a:t>projects. </a:t>
            </a:r>
            <a:endParaRPr lang="en-US" sz="2400" dirty="0">
              <a:solidFill>
                <a:schemeClr val="bg2">
                  <a:lumMod val="25000"/>
                </a:schemeClr>
              </a:solidFill>
            </a:endParaRPr>
          </a:p>
        </p:txBody>
      </p:sp>
    </p:spTree>
    <p:extLst>
      <p:ext uri="{BB962C8B-B14F-4D97-AF65-F5344CB8AC3E}">
        <p14:creationId xmlns:p14="http://schemas.microsoft.com/office/powerpoint/2010/main" val="49334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Potential Effects of Climate Change</a:t>
            </a:r>
            <a:endParaRPr lang="en-US" dirty="0"/>
          </a:p>
        </p:txBody>
      </p:sp>
      <p:sp>
        <p:nvSpPr>
          <p:cNvPr id="4" name="Rectangle 3"/>
          <p:cNvSpPr/>
          <p:nvPr/>
        </p:nvSpPr>
        <p:spPr>
          <a:xfrm>
            <a:off x="1557337" y="1483400"/>
            <a:ext cx="10072688" cy="4529445"/>
          </a:xfrm>
          <a:prstGeom prst="rect">
            <a:avLst/>
          </a:prstGeom>
        </p:spPr>
        <p:txBody>
          <a:bodyPr wrap="square">
            <a:spAutoFit/>
          </a:bodyPr>
          <a:lstStyle/>
          <a:p>
            <a:pPr marL="407988" indent="-407988">
              <a:lnSpc>
                <a:spcPts val="2500"/>
              </a:lnSpc>
              <a:spcBef>
                <a:spcPts val="1200"/>
              </a:spcBef>
              <a:buFont typeface="Wingdings" charset="2"/>
              <a:buChar char="Ø"/>
            </a:pPr>
            <a:r>
              <a:rPr lang="en-US" sz="2400" b="1" dirty="0" smtClean="0">
                <a:solidFill>
                  <a:schemeClr val="accent3"/>
                </a:solidFill>
              </a:rPr>
              <a:t>Rising ocean levels</a:t>
            </a:r>
            <a:r>
              <a:rPr lang="en-US" sz="2400" dirty="0" smtClean="0">
                <a:solidFill>
                  <a:schemeClr val="bg2">
                    <a:lumMod val="25000"/>
                  </a:schemeClr>
                </a:solidFill>
              </a:rPr>
              <a:t> and warmer ocean</a:t>
            </a:r>
          </a:p>
          <a:p>
            <a:pPr marL="407988" indent="-407988">
              <a:lnSpc>
                <a:spcPts val="2500"/>
              </a:lnSpc>
              <a:spcBef>
                <a:spcPts val="1200"/>
              </a:spcBef>
              <a:buFont typeface="Wingdings" charset="2"/>
              <a:buChar char="Ø"/>
            </a:pPr>
            <a:r>
              <a:rPr lang="en-US" sz="2400" dirty="0" smtClean="0">
                <a:solidFill>
                  <a:schemeClr val="bg2">
                    <a:lumMod val="25000"/>
                  </a:schemeClr>
                </a:solidFill>
              </a:rPr>
              <a:t>Changes to precipitation patterns</a:t>
            </a:r>
          </a:p>
          <a:p>
            <a:pPr marL="407988" indent="-407988">
              <a:lnSpc>
                <a:spcPts val="2500"/>
              </a:lnSpc>
              <a:spcBef>
                <a:spcPts val="1200"/>
              </a:spcBef>
              <a:buFont typeface="Wingdings" charset="2"/>
              <a:buChar char="Ø"/>
            </a:pPr>
            <a:r>
              <a:rPr lang="en-US" sz="2400" dirty="0" smtClean="0">
                <a:solidFill>
                  <a:schemeClr val="bg2">
                    <a:lumMod val="25000"/>
                  </a:schemeClr>
                </a:solidFill>
              </a:rPr>
              <a:t>Increase in </a:t>
            </a:r>
            <a:r>
              <a:rPr lang="en-US" sz="2400" b="1" dirty="0" smtClean="0">
                <a:solidFill>
                  <a:schemeClr val="accent3"/>
                </a:solidFill>
              </a:rPr>
              <a:t>extreme heat </a:t>
            </a:r>
            <a:r>
              <a:rPr lang="en-US" sz="2400" dirty="0" smtClean="0">
                <a:solidFill>
                  <a:schemeClr val="bg2">
                    <a:lumMod val="25000"/>
                  </a:schemeClr>
                </a:solidFill>
              </a:rPr>
              <a:t>days per year from 4 to 21 (2070 to 2099)</a:t>
            </a:r>
          </a:p>
          <a:p>
            <a:pPr marL="407988" indent="-407988">
              <a:lnSpc>
                <a:spcPts val="2500"/>
              </a:lnSpc>
              <a:spcBef>
                <a:spcPts val="1200"/>
              </a:spcBef>
              <a:buFont typeface="Wingdings" charset="2"/>
              <a:buChar char="Ø"/>
            </a:pPr>
            <a:r>
              <a:rPr lang="en-US" sz="2400" dirty="0" smtClean="0">
                <a:solidFill>
                  <a:schemeClr val="bg2">
                    <a:lumMod val="25000"/>
                  </a:schemeClr>
                </a:solidFill>
              </a:rPr>
              <a:t>Changing temperatures, water levels, and flooding could result in:</a:t>
            </a:r>
          </a:p>
          <a:p>
            <a:pPr marL="865188" lvl="1" indent="-407988">
              <a:lnSpc>
                <a:spcPts val="2500"/>
              </a:lnSpc>
              <a:spcBef>
                <a:spcPts val="1200"/>
              </a:spcBef>
              <a:buFont typeface="Wingdings" charset="2"/>
              <a:buChar char="Ø"/>
            </a:pPr>
            <a:r>
              <a:rPr lang="en-US" sz="2400" dirty="0" smtClean="0">
                <a:solidFill>
                  <a:schemeClr val="bg2">
                    <a:lumMod val="25000"/>
                  </a:schemeClr>
                </a:solidFill>
              </a:rPr>
              <a:t>Increased </a:t>
            </a:r>
            <a:r>
              <a:rPr lang="en-US" sz="2400" dirty="0" smtClean="0">
                <a:solidFill>
                  <a:schemeClr val="accent3"/>
                </a:solidFill>
              </a:rPr>
              <a:t>flooding</a:t>
            </a:r>
          </a:p>
          <a:p>
            <a:pPr marL="865188" lvl="1" indent="-407988">
              <a:lnSpc>
                <a:spcPts val="2500"/>
              </a:lnSpc>
              <a:spcBef>
                <a:spcPts val="1200"/>
              </a:spcBef>
              <a:buFont typeface="Wingdings" charset="2"/>
              <a:buChar char="Ø"/>
            </a:pPr>
            <a:r>
              <a:rPr lang="en-US" sz="2400" dirty="0" smtClean="0">
                <a:solidFill>
                  <a:schemeClr val="bg2">
                    <a:lumMod val="25000"/>
                  </a:schemeClr>
                </a:solidFill>
              </a:rPr>
              <a:t> </a:t>
            </a:r>
            <a:r>
              <a:rPr lang="en-US" sz="2400" dirty="0" smtClean="0">
                <a:solidFill>
                  <a:schemeClr val="accent3"/>
                </a:solidFill>
              </a:rPr>
              <a:t>Salinity</a:t>
            </a:r>
            <a:r>
              <a:rPr lang="en-US" sz="2400" dirty="0" smtClean="0">
                <a:solidFill>
                  <a:schemeClr val="bg2">
                    <a:lumMod val="25000"/>
                  </a:schemeClr>
                </a:solidFill>
              </a:rPr>
              <a:t> intrusion</a:t>
            </a:r>
          </a:p>
          <a:p>
            <a:pPr marL="865188" lvl="1" indent="-407988">
              <a:lnSpc>
                <a:spcPts val="2500"/>
              </a:lnSpc>
              <a:spcBef>
                <a:spcPts val="1200"/>
              </a:spcBef>
              <a:buFont typeface="Wingdings" charset="2"/>
              <a:buChar char="Ø"/>
            </a:pPr>
            <a:r>
              <a:rPr lang="en-US" sz="2400" dirty="0" smtClean="0">
                <a:solidFill>
                  <a:schemeClr val="bg2">
                    <a:lumMod val="25000"/>
                  </a:schemeClr>
                </a:solidFill>
              </a:rPr>
              <a:t>Less reliable </a:t>
            </a:r>
            <a:r>
              <a:rPr lang="en-US" sz="2400" dirty="0" smtClean="0">
                <a:solidFill>
                  <a:schemeClr val="accent3"/>
                </a:solidFill>
              </a:rPr>
              <a:t>water supply</a:t>
            </a:r>
          </a:p>
          <a:p>
            <a:pPr marL="865188" lvl="1" indent="-407988">
              <a:lnSpc>
                <a:spcPts val="2500"/>
              </a:lnSpc>
              <a:spcBef>
                <a:spcPts val="1200"/>
              </a:spcBef>
              <a:buFont typeface="Wingdings" charset="2"/>
              <a:buChar char="Ø"/>
            </a:pPr>
            <a:r>
              <a:rPr lang="en-US" sz="2400" dirty="0" smtClean="0">
                <a:solidFill>
                  <a:schemeClr val="bg2">
                    <a:lumMod val="25000"/>
                  </a:schemeClr>
                </a:solidFill>
              </a:rPr>
              <a:t>Increase in </a:t>
            </a:r>
            <a:r>
              <a:rPr lang="en-US" sz="2400" dirty="0" smtClean="0">
                <a:solidFill>
                  <a:schemeClr val="accent3"/>
                </a:solidFill>
              </a:rPr>
              <a:t>public health concerns </a:t>
            </a:r>
            <a:r>
              <a:rPr lang="en-US" sz="2400" dirty="0" smtClean="0">
                <a:solidFill>
                  <a:schemeClr val="bg2">
                    <a:lumMod val="25000"/>
                  </a:schemeClr>
                </a:solidFill>
              </a:rPr>
              <a:t>(mortality and illness) related to air pollution, extreme heat, increased vector-born illnesses</a:t>
            </a:r>
          </a:p>
          <a:p>
            <a:pPr marL="865188" lvl="1" indent="-407988">
              <a:lnSpc>
                <a:spcPts val="2500"/>
              </a:lnSpc>
              <a:spcBef>
                <a:spcPts val="1200"/>
              </a:spcBef>
              <a:buFont typeface="Wingdings" charset="2"/>
              <a:buChar char="Ø"/>
            </a:pPr>
            <a:r>
              <a:rPr lang="en-US" sz="2400" dirty="0" smtClean="0">
                <a:solidFill>
                  <a:schemeClr val="bg2">
                    <a:lumMod val="25000"/>
                  </a:schemeClr>
                </a:solidFill>
              </a:rPr>
              <a:t>Reduction in suitable habitat for </a:t>
            </a:r>
            <a:r>
              <a:rPr lang="en-US" sz="2400" dirty="0" smtClean="0">
                <a:solidFill>
                  <a:schemeClr val="accent3"/>
                </a:solidFill>
              </a:rPr>
              <a:t>special-status species</a:t>
            </a:r>
            <a:endParaRPr lang="en-US" sz="2400" dirty="0">
              <a:solidFill>
                <a:schemeClr val="accent3"/>
              </a:solidFill>
            </a:endParaRPr>
          </a:p>
        </p:txBody>
      </p:sp>
    </p:spTree>
    <p:extLst>
      <p:ext uri="{BB962C8B-B14F-4D97-AF65-F5344CB8AC3E}">
        <p14:creationId xmlns:p14="http://schemas.microsoft.com/office/powerpoint/2010/main" val="9776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Sea Level Rise </a:t>
            </a:r>
            <a:br>
              <a:rPr lang="en-US" dirty="0" smtClean="0"/>
            </a:br>
            <a:r>
              <a:rPr lang="en-US" sz="3200" dirty="0" smtClean="0"/>
              <a:t>BCDC Scenario – Average High Tide</a:t>
            </a:r>
            <a:endParaRPr lang="en-US" sz="32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50" t="19583" r="3444" b="14167"/>
          <a:stretch/>
        </p:blipFill>
        <p:spPr>
          <a:xfrm>
            <a:off x="724502" y="1244700"/>
            <a:ext cx="4962933" cy="5499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054" t="86485" r="33424" b="3770"/>
          <a:stretch/>
        </p:blipFill>
        <p:spPr>
          <a:xfrm>
            <a:off x="6572250" y="4001556"/>
            <a:ext cx="5029200" cy="232886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9994" t="86485" r="4875" b="6401"/>
          <a:stretch/>
        </p:blipFill>
        <p:spPr>
          <a:xfrm>
            <a:off x="7715249" y="1766704"/>
            <a:ext cx="3886201" cy="1700213"/>
          </a:xfrm>
          <a:prstGeom prst="rect">
            <a:avLst/>
          </a:prstGeom>
        </p:spPr>
      </p:pic>
    </p:spTree>
    <p:extLst>
      <p:ext uri="{BB962C8B-B14F-4D97-AF65-F5344CB8AC3E}">
        <p14:creationId xmlns:p14="http://schemas.microsoft.com/office/powerpoint/2010/main" val="188938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559A01AC-ACE0-479F-B6C4-BC26E1E984FF}"/>
              </a:ext>
            </a:extLst>
          </p:cNvPr>
          <p:cNvSpPr>
            <a:spLocks noGrp="1"/>
          </p:cNvSpPr>
          <p:nvPr>
            <p:ph type="title"/>
          </p:nvPr>
        </p:nvSpPr>
        <p:spPr>
          <a:xfrm>
            <a:off x="0" y="-1"/>
            <a:ext cx="8933688" cy="1234440"/>
          </a:xfrm>
        </p:spPr>
        <p:txBody>
          <a:bodyPr/>
          <a:lstStyle/>
          <a:p>
            <a:r>
              <a:rPr lang="en-US" dirty="0" smtClean="0"/>
              <a:t>General Plan </a:t>
            </a:r>
            <a:r>
              <a:rPr lang="en-US" dirty="0" smtClean="0"/>
              <a:t>Approach</a:t>
            </a:r>
            <a:endParaRPr lang="en-US" dirty="0"/>
          </a:p>
        </p:txBody>
      </p:sp>
      <p:sp>
        <p:nvSpPr>
          <p:cNvPr id="3" name="Content Placeholder 2"/>
          <p:cNvSpPr>
            <a:spLocks noGrp="1"/>
          </p:cNvSpPr>
          <p:nvPr>
            <p:ph idx="1"/>
          </p:nvPr>
        </p:nvSpPr>
        <p:spPr/>
        <p:txBody>
          <a:bodyPr/>
          <a:lstStyle/>
          <a:p>
            <a:endParaRPr lang="en-US"/>
          </a:p>
        </p:txBody>
      </p:sp>
      <p:graphicFrame>
        <p:nvGraphicFramePr>
          <p:cNvPr id="5" name="Content Placeholder 1"/>
          <p:cNvGraphicFramePr>
            <a:graphicFrameLocks/>
          </p:cNvGraphicFramePr>
          <p:nvPr>
            <p:extLst>
              <p:ext uri="{D42A27DB-BD31-4B8C-83A1-F6EECF244321}">
                <p14:modId xmlns:p14="http://schemas.microsoft.com/office/powerpoint/2010/main" val="251698351"/>
              </p:ext>
            </p:extLst>
          </p:nvPr>
        </p:nvGraphicFramePr>
        <p:xfrm>
          <a:off x="100013" y="977260"/>
          <a:ext cx="11958637" cy="5388294"/>
        </p:xfrm>
        <a:graphic>
          <a:graphicData uri="http://schemas.openxmlformats.org/drawingml/2006/table">
            <a:tbl>
              <a:tblPr firstRow="1" bandRow="1">
                <a:tableStyleId>{5C22544A-7EE6-4342-B048-85BDC9FD1C3A}</a:tableStyleId>
              </a:tblPr>
              <a:tblGrid>
                <a:gridCol w="2185987"/>
                <a:gridCol w="9772650"/>
              </a:tblGrid>
              <a:tr h="465774">
                <a:tc>
                  <a:txBody>
                    <a:bodyPr/>
                    <a:lstStyle/>
                    <a:p>
                      <a:pPr marL="0" marR="0" algn="ctr">
                        <a:spcBef>
                          <a:spcPts val="0"/>
                        </a:spcBef>
                        <a:spcAft>
                          <a:spcPts val="0"/>
                        </a:spcAft>
                      </a:pPr>
                      <a:r>
                        <a:rPr lang="en-US" sz="1800" b="1" dirty="0" smtClean="0">
                          <a:effectLst/>
                          <a:latin typeface="Avenir Next Condensed" charset="0"/>
                          <a:ea typeface="Times New Roman" charset="0"/>
                          <a:cs typeface="Times New Roman" charset="0"/>
                        </a:rPr>
                        <a:t>Topic</a:t>
                      </a:r>
                      <a:endParaRPr lang="en-US" sz="1800" dirty="0">
                        <a:effectLst/>
                        <a:latin typeface="Avenir Next Condensed" charset="0"/>
                        <a:ea typeface="Times New Roman" charset="0"/>
                        <a:cs typeface="Times New Roman" charset="0"/>
                      </a:endParaRPr>
                    </a:p>
                  </a:txBody>
                  <a:tcPr marL="68580" marR="68580" marT="0" marB="0" anchor="ctr"/>
                </a:tc>
                <a:tc>
                  <a:txBody>
                    <a:bodyPr/>
                    <a:lstStyle/>
                    <a:p>
                      <a:pPr marL="0" marR="0" algn="ctr">
                        <a:spcBef>
                          <a:spcPts val="0"/>
                        </a:spcBef>
                        <a:spcAft>
                          <a:spcPts val="0"/>
                        </a:spcAft>
                      </a:pPr>
                      <a:r>
                        <a:rPr lang="en-US" sz="1700" kern="1200" smtClean="0">
                          <a:solidFill>
                            <a:schemeClr val="dk1"/>
                          </a:solidFill>
                          <a:effectLst/>
                          <a:latin typeface="Avenir Next Condensed" charset="0"/>
                          <a:ea typeface="Times New Roman" charset="0"/>
                          <a:cs typeface="Times New Roman" charset="0"/>
                        </a:rPr>
                        <a:t>Potential General Plan Policies and Actions</a:t>
                      </a:r>
                      <a:endParaRPr lang="en-US" sz="1700" kern="1200" dirty="0">
                        <a:solidFill>
                          <a:schemeClr val="dk1"/>
                        </a:solidFill>
                        <a:effectLst/>
                        <a:latin typeface="Avenir Next Condensed" charset="0"/>
                        <a:ea typeface="Times New Roman" charset="0"/>
                        <a:cs typeface="Times New Roman" charset="0"/>
                      </a:endParaRPr>
                    </a:p>
                  </a:txBody>
                  <a:tcPr marL="68580" marR="68580" marT="0" marB="0" anchor="ctr"/>
                </a:tc>
              </a:tr>
              <a:tr h="1293894">
                <a:tc>
                  <a:txBody>
                    <a:bodyPr/>
                    <a:lstStyle/>
                    <a:p>
                      <a:pPr marL="0" marR="0">
                        <a:spcBef>
                          <a:spcPts val="0"/>
                        </a:spcBef>
                        <a:spcAft>
                          <a:spcPts val="0"/>
                        </a:spcAft>
                      </a:pPr>
                      <a:r>
                        <a:rPr lang="en-US" sz="1700" dirty="0" smtClean="0">
                          <a:effectLst/>
                          <a:latin typeface="Avenir Next Condensed" charset="0"/>
                          <a:ea typeface="Times New Roman" charset="0"/>
                          <a:cs typeface="Times New Roman" charset="0"/>
                        </a:rPr>
                        <a:t>Reduce Greenhouse</a:t>
                      </a:r>
                      <a:r>
                        <a:rPr lang="en-US" sz="1700" baseline="0" dirty="0" smtClean="0">
                          <a:effectLst/>
                          <a:latin typeface="Avenir Next Condensed" charset="0"/>
                          <a:ea typeface="Times New Roman" charset="0"/>
                          <a:cs typeface="Times New Roman" charset="0"/>
                        </a:rPr>
                        <a:t> Gas Emissions</a:t>
                      </a:r>
                      <a:endParaRPr lang="en-US" sz="1700" dirty="0">
                        <a:effectLst/>
                        <a:latin typeface="Avenir Next Condensed" charset="0"/>
                        <a:ea typeface="Times New Roman" charset="0"/>
                        <a:cs typeface="Times New Roman" charset="0"/>
                      </a:endParaRPr>
                    </a:p>
                  </a:txBody>
                  <a:tcPr marL="68580" marR="68580" marT="0" marB="0"/>
                </a:tc>
                <a:tc>
                  <a:txBody>
                    <a:bodyPr/>
                    <a:lstStyle/>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Require development, infrastructure, and long-range planning projects to support State and local climate goals by demonstrating consistency with State GHG reduction targets and BAAQMD thresholds for GHG emissions.</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Promote a sustainable economy that encourages businesses to operate in an environmentally sound and community-friendly manner and that attracts and retains business sectors that support clean and sustainable technologies.</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Participate, when appropriate, in efforts of local and regional governments to identify programs that may assist Oakley and the region in reducing GHG emissions and in developing mitigation approaches. Examples of programs may include the Bay Area Regional Energy Network (</a:t>
                      </a:r>
                      <a:r>
                        <a:rPr lang="en-US" sz="1700" kern="1200" dirty="0" err="1" smtClean="0">
                          <a:solidFill>
                            <a:schemeClr val="dk1"/>
                          </a:solidFill>
                          <a:effectLst/>
                          <a:latin typeface="Avenir Next Condensed" charset="0"/>
                          <a:ea typeface="Times New Roman" charset="0"/>
                          <a:cs typeface="Times New Roman" charset="0"/>
                        </a:rPr>
                        <a:t>BayREN</a:t>
                      </a:r>
                      <a:r>
                        <a:rPr lang="en-US" sz="1700" kern="1200" dirty="0" smtClean="0">
                          <a:solidFill>
                            <a:schemeClr val="dk1"/>
                          </a:solidFill>
                          <a:effectLst/>
                          <a:latin typeface="Avenir Next Condensed" charset="0"/>
                          <a:ea typeface="Times New Roman" charset="0"/>
                          <a:cs typeface="Times New Roman" charset="0"/>
                        </a:rPr>
                        <a:t>) and Energy Upgrade California.</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Encourage and support for infill, mixed use, and higher density development, where appropriate, in order to reduce GHG emissions associated with vehicle travel.</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Consider opportunities to enhance existing water efficiency and conservation measures, as feasible, and continue to support programs that encourage recycled water use and water efficiency in order to reduce energy and GHGs associated with water use.</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Provide education and outreach highlighting the benefits of energy conservation to the community and encourage residents and businesses to utilize available PG&amp;E, BAAQMD, and other programs to retrofit structures and upgrade appliances and equipment to reduce emissions.</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Explore methods to increase alternative energy production and consider establishing City-wide measurable goals for alternative energy.</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Where appropriate, remove regulatory or procedural barriers to producing renewable energy in the City’s Municipal Code. </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Consider opportunities to reduce urban heat islands through vegetation management and cool/higher-albedo surfaces. </a:t>
                      </a:r>
                      <a:endParaRPr lang="en-US" sz="1700" kern="1200" dirty="0">
                        <a:solidFill>
                          <a:schemeClr val="dk1"/>
                        </a:solidFill>
                        <a:effectLst/>
                        <a:latin typeface="Avenir Next Condensed" charset="0"/>
                        <a:ea typeface="Times New Roman"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105848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559A01AC-ACE0-479F-B6C4-BC26E1E984FF}"/>
              </a:ext>
            </a:extLst>
          </p:cNvPr>
          <p:cNvSpPr>
            <a:spLocks noGrp="1"/>
          </p:cNvSpPr>
          <p:nvPr>
            <p:ph type="title"/>
          </p:nvPr>
        </p:nvSpPr>
        <p:spPr>
          <a:xfrm>
            <a:off x="0" y="-1"/>
            <a:ext cx="8933688" cy="1234440"/>
          </a:xfrm>
        </p:spPr>
        <p:txBody>
          <a:bodyPr/>
          <a:lstStyle/>
          <a:p>
            <a:r>
              <a:rPr lang="en-US" dirty="0" smtClean="0"/>
              <a:t>General Plan </a:t>
            </a:r>
            <a:r>
              <a:rPr lang="en-US" dirty="0" smtClean="0"/>
              <a:t>Approach</a:t>
            </a:r>
            <a:endParaRPr lang="en-US" dirty="0"/>
          </a:p>
        </p:txBody>
      </p:sp>
      <p:sp>
        <p:nvSpPr>
          <p:cNvPr id="3" name="Content Placeholder 2"/>
          <p:cNvSpPr>
            <a:spLocks noGrp="1"/>
          </p:cNvSpPr>
          <p:nvPr>
            <p:ph idx="1"/>
          </p:nvPr>
        </p:nvSpPr>
        <p:spPr/>
        <p:txBody>
          <a:bodyPr/>
          <a:lstStyle/>
          <a:p>
            <a:endParaRPr lang="en-US"/>
          </a:p>
        </p:txBody>
      </p:sp>
      <p:graphicFrame>
        <p:nvGraphicFramePr>
          <p:cNvPr id="5" name="Content Placeholder 1"/>
          <p:cNvGraphicFramePr>
            <a:graphicFrameLocks/>
          </p:cNvGraphicFramePr>
          <p:nvPr>
            <p:extLst>
              <p:ext uri="{D42A27DB-BD31-4B8C-83A1-F6EECF244321}">
                <p14:modId xmlns:p14="http://schemas.microsoft.com/office/powerpoint/2010/main" val="1219933345"/>
              </p:ext>
            </p:extLst>
          </p:nvPr>
        </p:nvGraphicFramePr>
        <p:xfrm>
          <a:off x="100013" y="977260"/>
          <a:ext cx="11958637" cy="5388294"/>
        </p:xfrm>
        <a:graphic>
          <a:graphicData uri="http://schemas.openxmlformats.org/drawingml/2006/table">
            <a:tbl>
              <a:tblPr firstRow="1" bandRow="1">
                <a:tableStyleId>{5C22544A-7EE6-4342-B048-85BDC9FD1C3A}</a:tableStyleId>
              </a:tblPr>
              <a:tblGrid>
                <a:gridCol w="1920173"/>
                <a:gridCol w="10038464"/>
              </a:tblGrid>
              <a:tr h="465774">
                <a:tc>
                  <a:txBody>
                    <a:bodyPr/>
                    <a:lstStyle/>
                    <a:p>
                      <a:pPr marL="0" marR="0" algn="ctr">
                        <a:spcBef>
                          <a:spcPts val="0"/>
                        </a:spcBef>
                        <a:spcAft>
                          <a:spcPts val="0"/>
                        </a:spcAft>
                      </a:pPr>
                      <a:r>
                        <a:rPr lang="en-US" sz="1800" b="1" dirty="0" smtClean="0">
                          <a:effectLst/>
                          <a:latin typeface="Avenir Next Condensed" charset="0"/>
                          <a:ea typeface="Times New Roman" charset="0"/>
                          <a:cs typeface="Times New Roman" charset="0"/>
                        </a:rPr>
                        <a:t>Topic</a:t>
                      </a:r>
                      <a:endParaRPr lang="en-US" sz="1800" dirty="0">
                        <a:effectLst/>
                        <a:latin typeface="Avenir Next Condensed" charset="0"/>
                        <a:ea typeface="Times New Roman" charset="0"/>
                        <a:cs typeface="Times New Roman" charset="0"/>
                      </a:endParaRPr>
                    </a:p>
                  </a:txBody>
                  <a:tcPr marL="68580" marR="68580" marT="0" marB="0" anchor="ctr"/>
                </a:tc>
                <a:tc>
                  <a:txBody>
                    <a:bodyPr/>
                    <a:lstStyle/>
                    <a:p>
                      <a:pPr marL="0" marR="0" algn="ctr">
                        <a:spcBef>
                          <a:spcPts val="0"/>
                        </a:spcBef>
                        <a:spcAft>
                          <a:spcPts val="0"/>
                        </a:spcAft>
                      </a:pPr>
                      <a:r>
                        <a:rPr lang="en-US" sz="1700" kern="1200" dirty="0" smtClean="0">
                          <a:solidFill>
                            <a:schemeClr val="dk1"/>
                          </a:solidFill>
                          <a:effectLst/>
                          <a:latin typeface="Avenir Next Condensed" charset="0"/>
                          <a:ea typeface="Times New Roman" charset="0"/>
                          <a:cs typeface="Times New Roman" charset="0"/>
                        </a:rPr>
                        <a:t>Potential General Plan Policies and Actions</a:t>
                      </a:r>
                      <a:endParaRPr lang="en-US" sz="1700" kern="1200" dirty="0">
                        <a:solidFill>
                          <a:schemeClr val="dk1"/>
                        </a:solidFill>
                        <a:effectLst/>
                        <a:latin typeface="Avenir Next Condensed" charset="0"/>
                        <a:ea typeface="Times New Roman" charset="0"/>
                        <a:cs typeface="Times New Roman" charset="0"/>
                      </a:endParaRPr>
                    </a:p>
                  </a:txBody>
                  <a:tcPr marL="68580" marR="68580" marT="0" marB="0" anchor="ctr"/>
                </a:tc>
              </a:tr>
              <a:tr h="1293894">
                <a:tc>
                  <a:txBody>
                    <a:bodyPr/>
                    <a:lstStyle/>
                    <a:p>
                      <a:pPr marL="0" marR="0">
                        <a:spcBef>
                          <a:spcPts val="0"/>
                        </a:spcBef>
                        <a:spcAft>
                          <a:spcPts val="0"/>
                        </a:spcAft>
                      </a:pPr>
                      <a:r>
                        <a:rPr lang="en-US" sz="1700" dirty="0" smtClean="0">
                          <a:effectLst/>
                          <a:latin typeface="Avenir Next Condensed" charset="0"/>
                          <a:ea typeface="Times New Roman" charset="0"/>
                          <a:cs typeface="Times New Roman" charset="0"/>
                        </a:rPr>
                        <a:t>Plan for and Adapt to Climate Change Effects</a:t>
                      </a:r>
                      <a:endParaRPr lang="en-US" sz="1700" dirty="0">
                        <a:effectLst/>
                        <a:latin typeface="Avenir Next Condensed" charset="0"/>
                        <a:ea typeface="Times New Roman" charset="0"/>
                        <a:cs typeface="Times New Roman" charset="0"/>
                      </a:endParaRPr>
                    </a:p>
                  </a:txBody>
                  <a:tcPr marL="68580" marR="68580" marT="0" marB="0"/>
                </a:tc>
                <a:tc>
                  <a:txBody>
                    <a:bodyPr/>
                    <a:lstStyle/>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Regularly update the City’s Emergency Operations Plan, as required by state and federal laws, and ensure that the plan addresses emergency situations, such as flooding, wildfires, and extreme temperature days, that may result from the changing climate. </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Ensure that updates to the Local Hazard Mitigation Plan address anticipated and modeled effects of climate change, including sea level rise, potential changes to areas affected by the 100-year storm event under sea level rise scenarios, extreme weather events, increased wildfire potential, and drought conditions. </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Provide developers with links to the </a:t>
                      </a:r>
                      <a:r>
                        <a:rPr lang="en-US" sz="1700" kern="1200" dirty="0" err="1" smtClean="0">
                          <a:solidFill>
                            <a:schemeClr val="dk1"/>
                          </a:solidFill>
                          <a:effectLst/>
                          <a:latin typeface="Avenir Next Condensed" charset="0"/>
                          <a:ea typeface="Times New Roman" charset="0"/>
                          <a:cs typeface="Times New Roman" charset="0"/>
                        </a:rPr>
                        <a:t>CalAdapt</a:t>
                      </a:r>
                      <a:r>
                        <a:rPr lang="en-US" sz="1700" kern="1200" dirty="0" smtClean="0">
                          <a:solidFill>
                            <a:schemeClr val="dk1"/>
                          </a:solidFill>
                          <a:effectLst/>
                          <a:latin typeface="Avenir Next Condensed" charset="0"/>
                          <a:ea typeface="Times New Roman" charset="0"/>
                          <a:cs typeface="Times New Roman" charset="0"/>
                        </a:rPr>
                        <a:t> and BCDC model data identifying sea level rise anticipated under potential climate change scenarios to ensure that all scenarios are considered in the design of future projects.</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Require new development projects located along the shoreline or in areas projected to be inundated under sea level rise scenarios to identify projected sea level rise levels in relation to proposed residences, buildings, and important infrastructure.  </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Where new development or redevelopment projects are in areas projected to be substantially affected by increased sea levels or expanded 100-year flood areas, identify potential mitigation and adaptation measures prior to approval of development projects to address exposure to substantial flooding hazards during the useful life of structures.</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Monitor BCDC and other regional efforts to adapt to climate change and identify opportunities for participation in strategies and projects, including levees, seawalls, and other shoreline protection measures, to protect critical developed areas along the shoreline from flooding and by identifying opportunities to enhance natural resources, including preserving existing habitat, creek corridors, riparian areas, and the shoreline, reducing shoreline erosion, restoring habitat, and identifying areas where tidal wetlands can migrate landward.</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Maintain improvements and facilities designed to protect against flooding and sea level rise.</a:t>
                      </a:r>
                      <a:endParaRPr lang="en-US" sz="1700" kern="1200" dirty="0">
                        <a:solidFill>
                          <a:schemeClr val="dk1"/>
                        </a:solidFill>
                        <a:effectLst/>
                        <a:latin typeface="Avenir Next Condensed" charset="0"/>
                        <a:ea typeface="Times New Roman"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194815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559A01AC-ACE0-479F-B6C4-BC26E1E984FF}"/>
              </a:ext>
            </a:extLst>
          </p:cNvPr>
          <p:cNvSpPr>
            <a:spLocks noGrp="1"/>
          </p:cNvSpPr>
          <p:nvPr>
            <p:ph type="title"/>
          </p:nvPr>
        </p:nvSpPr>
        <p:spPr>
          <a:xfrm>
            <a:off x="0" y="-1"/>
            <a:ext cx="8933688" cy="1234440"/>
          </a:xfrm>
        </p:spPr>
        <p:txBody>
          <a:bodyPr/>
          <a:lstStyle/>
          <a:p>
            <a:r>
              <a:rPr lang="en-US" dirty="0" smtClean="0"/>
              <a:t>General Plan </a:t>
            </a:r>
            <a:r>
              <a:rPr lang="en-US" dirty="0" smtClean="0"/>
              <a:t>Approach</a:t>
            </a:r>
            <a:endParaRPr lang="en-US" dirty="0"/>
          </a:p>
        </p:txBody>
      </p:sp>
      <p:sp>
        <p:nvSpPr>
          <p:cNvPr id="3" name="Content Placeholder 2"/>
          <p:cNvSpPr>
            <a:spLocks noGrp="1"/>
          </p:cNvSpPr>
          <p:nvPr>
            <p:ph idx="1"/>
          </p:nvPr>
        </p:nvSpPr>
        <p:spPr/>
        <p:txBody>
          <a:bodyPr/>
          <a:lstStyle/>
          <a:p>
            <a:endParaRPr lang="en-US"/>
          </a:p>
        </p:txBody>
      </p:sp>
      <p:graphicFrame>
        <p:nvGraphicFramePr>
          <p:cNvPr id="5" name="Content Placeholder 1"/>
          <p:cNvGraphicFramePr>
            <a:graphicFrameLocks/>
          </p:cNvGraphicFramePr>
          <p:nvPr>
            <p:extLst>
              <p:ext uri="{D42A27DB-BD31-4B8C-83A1-F6EECF244321}">
                <p14:modId xmlns:p14="http://schemas.microsoft.com/office/powerpoint/2010/main" val="193819067"/>
              </p:ext>
            </p:extLst>
          </p:nvPr>
        </p:nvGraphicFramePr>
        <p:xfrm>
          <a:off x="100013" y="977260"/>
          <a:ext cx="11958637" cy="5388294"/>
        </p:xfrm>
        <a:graphic>
          <a:graphicData uri="http://schemas.openxmlformats.org/drawingml/2006/table">
            <a:tbl>
              <a:tblPr firstRow="1" bandRow="1">
                <a:tableStyleId>{5C22544A-7EE6-4342-B048-85BDC9FD1C3A}</a:tableStyleId>
              </a:tblPr>
              <a:tblGrid>
                <a:gridCol w="1920173"/>
                <a:gridCol w="10038464"/>
              </a:tblGrid>
              <a:tr h="465774">
                <a:tc>
                  <a:txBody>
                    <a:bodyPr/>
                    <a:lstStyle/>
                    <a:p>
                      <a:pPr marL="0" marR="0" algn="ctr">
                        <a:spcBef>
                          <a:spcPts val="0"/>
                        </a:spcBef>
                        <a:spcAft>
                          <a:spcPts val="0"/>
                        </a:spcAft>
                      </a:pPr>
                      <a:r>
                        <a:rPr lang="en-US" sz="1800" b="1" dirty="0" smtClean="0">
                          <a:effectLst/>
                          <a:latin typeface="Avenir Next Condensed" charset="0"/>
                          <a:ea typeface="Times New Roman" charset="0"/>
                          <a:cs typeface="Times New Roman" charset="0"/>
                        </a:rPr>
                        <a:t>Topic</a:t>
                      </a:r>
                      <a:endParaRPr lang="en-US" sz="1800" dirty="0">
                        <a:effectLst/>
                        <a:latin typeface="Avenir Next Condensed" charset="0"/>
                        <a:ea typeface="Times New Roman" charset="0"/>
                        <a:cs typeface="Times New Roman" charset="0"/>
                      </a:endParaRPr>
                    </a:p>
                  </a:txBody>
                  <a:tcPr marL="68580" marR="68580" marT="0" marB="0" anchor="ctr"/>
                </a:tc>
                <a:tc>
                  <a:txBody>
                    <a:bodyPr/>
                    <a:lstStyle/>
                    <a:p>
                      <a:pPr marL="0" marR="0" algn="ctr">
                        <a:spcBef>
                          <a:spcPts val="0"/>
                        </a:spcBef>
                        <a:spcAft>
                          <a:spcPts val="0"/>
                        </a:spcAft>
                      </a:pPr>
                      <a:r>
                        <a:rPr lang="en-US" sz="1700" kern="1200" dirty="0" smtClean="0">
                          <a:solidFill>
                            <a:schemeClr val="dk1"/>
                          </a:solidFill>
                          <a:effectLst/>
                          <a:latin typeface="Avenir Next Condensed" charset="0"/>
                          <a:ea typeface="Times New Roman" charset="0"/>
                          <a:cs typeface="Times New Roman" charset="0"/>
                        </a:rPr>
                        <a:t>Potential General Plan Policies and Actions</a:t>
                      </a:r>
                      <a:endParaRPr lang="en-US" sz="1700" kern="1200" dirty="0">
                        <a:solidFill>
                          <a:schemeClr val="dk1"/>
                        </a:solidFill>
                        <a:effectLst/>
                        <a:latin typeface="Avenir Next Condensed" charset="0"/>
                        <a:ea typeface="Times New Roman" charset="0"/>
                        <a:cs typeface="Times New Roman" charset="0"/>
                      </a:endParaRPr>
                    </a:p>
                  </a:txBody>
                  <a:tcPr marL="68580" marR="68580" marT="0" marB="0" anchor="ctr"/>
                </a:tc>
              </a:tr>
              <a:tr h="1293894">
                <a:tc>
                  <a:txBody>
                    <a:bodyPr/>
                    <a:lstStyle/>
                    <a:p>
                      <a:pPr marL="0" marR="0">
                        <a:spcBef>
                          <a:spcPts val="0"/>
                        </a:spcBef>
                        <a:spcAft>
                          <a:spcPts val="0"/>
                        </a:spcAft>
                      </a:pPr>
                      <a:r>
                        <a:rPr lang="en-US" sz="1700" dirty="0" smtClean="0">
                          <a:effectLst/>
                          <a:latin typeface="Avenir Next Condensed" charset="0"/>
                          <a:ea typeface="Times New Roman" charset="0"/>
                          <a:cs typeface="Times New Roman" charset="0"/>
                        </a:rPr>
                        <a:t>Plan for and Adapt to Climate Change Effects</a:t>
                      </a:r>
                      <a:endParaRPr lang="en-US" sz="1700" dirty="0">
                        <a:effectLst/>
                        <a:latin typeface="Avenir Next Condensed" charset="0"/>
                        <a:ea typeface="Times New Roman" charset="0"/>
                        <a:cs typeface="Times New Roman" charset="0"/>
                      </a:endParaRPr>
                    </a:p>
                  </a:txBody>
                  <a:tcPr marL="68580" marR="68580" marT="0" marB="0"/>
                </a:tc>
                <a:tc>
                  <a:txBody>
                    <a:bodyPr/>
                    <a:lstStyle/>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Regularly update the City’s Emergency Operations Plan, as required by state and federal laws, and ensure that the plan addresses emergency situations, such as flooding, wildfires, and extreme temperature days, that may result from the changing climate. </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Ensure that updates to the Local Hazard Mitigation Plan address anticipated and modeled effects of climate change, including sea level rise, potential changes to areas affected by the 100-year storm event under sea level rise scenarios, extreme weather events, increased wildfire potential, and drought conditions. </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Provide developers with links to the </a:t>
                      </a:r>
                      <a:r>
                        <a:rPr lang="en-US" sz="1700" kern="1200" dirty="0" err="1" smtClean="0">
                          <a:solidFill>
                            <a:schemeClr val="dk1"/>
                          </a:solidFill>
                          <a:effectLst/>
                          <a:latin typeface="Avenir Next Condensed" charset="0"/>
                          <a:ea typeface="Times New Roman" charset="0"/>
                          <a:cs typeface="Times New Roman" charset="0"/>
                        </a:rPr>
                        <a:t>CalAdapt</a:t>
                      </a:r>
                      <a:r>
                        <a:rPr lang="en-US" sz="1700" kern="1200" dirty="0" smtClean="0">
                          <a:solidFill>
                            <a:schemeClr val="dk1"/>
                          </a:solidFill>
                          <a:effectLst/>
                          <a:latin typeface="Avenir Next Condensed" charset="0"/>
                          <a:ea typeface="Times New Roman" charset="0"/>
                          <a:cs typeface="Times New Roman" charset="0"/>
                        </a:rPr>
                        <a:t> and BCDC model data identifying sea level rise anticipated under potential climate change scenarios to ensure that all scenarios are considered in the design of future projects.</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Require new development projects located along the shoreline or in areas projected to be inundated under sea level rise scenarios to identify projected sea level rise levels in relation to proposed residences, buildings, and important infrastructure.  </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Where new development or redevelopment projects are in areas projected to be substantially affected by increased sea levels or expanded 100-year flood areas, identify potential mitigation and adaptation measures prior to approval of development projects to address exposure to substantial flooding hazards during the useful life of structures.</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Monitor BCDC and other regional efforts to adapt to climate change and identify opportunities for participation in strategies and projects, including levees, seawalls, and other shoreline protection measures, to protect critical developed areas along the shoreline from flooding and by identifying opportunities to enhance natural resources, including preserving existing habitat, creek corridors, riparian areas, and the shoreline, reducing shoreline erosion, restoring habitat, and identifying areas where tidal wetlands can migrate landward.</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Maintain improvements and facilities designed to protect against flooding and sea level rise.</a:t>
                      </a:r>
                      <a:endParaRPr lang="en-US" sz="1700" kern="1200" dirty="0">
                        <a:solidFill>
                          <a:schemeClr val="dk1"/>
                        </a:solidFill>
                        <a:effectLst/>
                        <a:latin typeface="Avenir Next Condensed" charset="0"/>
                        <a:ea typeface="Times New Roman"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82245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 Plan Update Schedule</a:t>
            </a:r>
            <a:endParaRPr lang="en-US" dirty="0"/>
          </a:p>
        </p:txBody>
      </p:sp>
      <p:sp>
        <p:nvSpPr>
          <p:cNvPr id="4" name="Content Placeholder 3"/>
          <p:cNvSpPr>
            <a:spLocks noGrp="1"/>
          </p:cNvSpPr>
          <p:nvPr>
            <p:ph idx="1"/>
          </p:nvPr>
        </p:nvSpPr>
        <p:spPr/>
        <p:txBody>
          <a:bodyPr/>
          <a:lstStyle/>
          <a:p>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686749427"/>
              </p:ext>
            </p:extLst>
          </p:nvPr>
        </p:nvGraphicFramePr>
        <p:xfrm>
          <a:off x="119484" y="1372930"/>
          <a:ext cx="11843916" cy="5485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424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89383016"/>
              </p:ext>
            </p:extLst>
          </p:nvPr>
        </p:nvGraphicFramePr>
        <p:xfrm>
          <a:off x="215900" y="1384299"/>
          <a:ext cx="11785599" cy="5364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35431" y="1841504"/>
            <a:ext cx="2955469" cy="2318583"/>
          </a:xfrm>
          <a:prstGeom prst="rect">
            <a:avLst/>
          </a:prstGeom>
          <a:noFill/>
        </p:spPr>
        <p:txBody>
          <a:bodyPr wrap="square" rtlCol="0">
            <a:spAutoFit/>
          </a:bodyPr>
          <a:lstStyle/>
          <a:p>
            <a:pPr marL="238125" indent="-238125">
              <a:spcAft>
                <a:spcPts val="1000"/>
              </a:spcAft>
              <a:buFont typeface="Arial" panose="020B0604020202020204" pitchFamily="34" charset="0"/>
              <a:buChar char="•"/>
            </a:pPr>
            <a:r>
              <a:rPr lang="en-US" sz="2000" dirty="0" smtClean="0">
                <a:latin typeface="Cambria" panose="02040503050406030204" pitchFamily="18" charset="0"/>
              </a:rPr>
              <a:t>Community Visioning</a:t>
            </a:r>
            <a:endParaRPr lang="en-US" sz="2000" dirty="0">
              <a:latin typeface="Cambria" panose="02040503050406030204" pitchFamily="18" charset="0"/>
            </a:endParaRPr>
          </a:p>
          <a:p>
            <a:pPr marL="238125" indent="-238125">
              <a:spcAft>
                <a:spcPts val="150"/>
              </a:spcAft>
              <a:buFont typeface="Arial" panose="020B0604020202020204" pitchFamily="34" charset="0"/>
              <a:buChar char="•"/>
            </a:pPr>
            <a:r>
              <a:rPr lang="en-US" sz="2000" dirty="0" smtClean="0">
                <a:latin typeface="Cambria" panose="02040503050406030204" pitchFamily="18" charset="0"/>
              </a:rPr>
              <a:t>White Papers</a:t>
            </a:r>
          </a:p>
          <a:p>
            <a:pPr marL="465138" lvl="1" indent="-225425">
              <a:spcAft>
                <a:spcPts val="150"/>
              </a:spcAft>
              <a:buSzPct val="80000"/>
              <a:buFont typeface="Wingdings" charset="2"/>
              <a:buChar char="Ø"/>
            </a:pPr>
            <a:r>
              <a:rPr lang="en-US" dirty="0" smtClean="0">
                <a:latin typeface="Cambria" panose="02040503050406030204" pitchFamily="18" charset="0"/>
              </a:rPr>
              <a:t>Vision &amp; Opportunities</a:t>
            </a:r>
          </a:p>
          <a:p>
            <a:pPr marL="465138" lvl="1" indent="-225425">
              <a:spcAft>
                <a:spcPts val="150"/>
              </a:spcAft>
              <a:buSzPct val="80000"/>
              <a:buFont typeface="Wingdings" charset="2"/>
              <a:buChar char="Ø"/>
            </a:pPr>
            <a:r>
              <a:rPr lang="en-US" dirty="0">
                <a:latin typeface="Cambria" panose="02040503050406030204" pitchFamily="18" charset="0"/>
              </a:rPr>
              <a:t>Mobility</a:t>
            </a:r>
          </a:p>
          <a:p>
            <a:pPr marL="465138" lvl="1" indent="-225425">
              <a:spcAft>
                <a:spcPts val="150"/>
              </a:spcAft>
              <a:buSzPct val="80000"/>
              <a:buFont typeface="Wingdings" charset="2"/>
              <a:buChar char="Ø"/>
            </a:pPr>
            <a:r>
              <a:rPr lang="en-US" dirty="0" smtClean="0">
                <a:latin typeface="Cambria" panose="02040503050406030204" pitchFamily="18" charset="0"/>
              </a:rPr>
              <a:t>Environmental </a:t>
            </a:r>
            <a:r>
              <a:rPr lang="en-US" dirty="0">
                <a:latin typeface="Cambria" panose="02040503050406030204" pitchFamily="18" charset="0"/>
              </a:rPr>
              <a:t>Justice</a:t>
            </a:r>
          </a:p>
          <a:p>
            <a:pPr marL="465138" lvl="1" indent="-225425">
              <a:spcAft>
                <a:spcPts val="150"/>
              </a:spcAft>
              <a:buSzPct val="80000"/>
              <a:buFont typeface="Wingdings" charset="2"/>
              <a:buChar char="Ø"/>
            </a:pPr>
            <a:r>
              <a:rPr lang="en-US" dirty="0">
                <a:latin typeface="Cambria" panose="02040503050406030204" pitchFamily="18" charset="0"/>
              </a:rPr>
              <a:t>Climate </a:t>
            </a:r>
            <a:r>
              <a:rPr lang="en-US" dirty="0" smtClean="0">
                <a:latin typeface="Cambria" panose="02040503050406030204" pitchFamily="18" charset="0"/>
              </a:rPr>
              <a:t>Adaptation</a:t>
            </a:r>
            <a:endParaRPr lang="en-US" sz="1600" dirty="0">
              <a:latin typeface="Cambria" panose="02040503050406030204" pitchFamily="18" charset="0"/>
            </a:endParaRPr>
          </a:p>
          <a:p>
            <a:pPr marL="238125" indent="-238125">
              <a:spcAft>
                <a:spcPts val="150"/>
              </a:spcAft>
              <a:buFont typeface="Arial" panose="020B0604020202020204" pitchFamily="34" charset="0"/>
              <a:buChar char="•"/>
            </a:pPr>
            <a:endParaRPr lang="en-US" sz="1600" dirty="0">
              <a:latin typeface="Cambria" panose="02040503050406030204" pitchFamily="18" charset="0"/>
            </a:endParaRPr>
          </a:p>
        </p:txBody>
      </p:sp>
      <p:sp>
        <p:nvSpPr>
          <p:cNvPr id="6" name="TextBox 5"/>
          <p:cNvSpPr txBox="1"/>
          <p:nvPr/>
        </p:nvSpPr>
        <p:spPr>
          <a:xfrm>
            <a:off x="4419600" y="1841504"/>
            <a:ext cx="3024188" cy="3144451"/>
          </a:xfrm>
          <a:prstGeom prst="rect">
            <a:avLst/>
          </a:prstGeom>
          <a:noFill/>
        </p:spPr>
        <p:txBody>
          <a:bodyPr wrap="square" rtlCol="0">
            <a:spAutoFit/>
          </a:bodyPr>
          <a:lstStyle/>
          <a:p>
            <a:pPr marL="238125" indent="-238125">
              <a:spcAft>
                <a:spcPts val="150"/>
              </a:spcAft>
              <a:buFont typeface="Arial" panose="020B0604020202020204" pitchFamily="34" charset="0"/>
              <a:buChar char="•"/>
            </a:pPr>
            <a:r>
              <a:rPr lang="en-US" sz="2000" dirty="0" smtClean="0">
                <a:latin typeface="Cambria" panose="02040503050406030204" pitchFamily="18" charset="0"/>
              </a:rPr>
              <a:t>City Council Work Sessions:</a:t>
            </a:r>
            <a:br>
              <a:rPr lang="en-US" sz="2000" dirty="0" smtClean="0">
                <a:latin typeface="Cambria" panose="02040503050406030204" pitchFamily="18" charset="0"/>
              </a:rPr>
            </a:br>
            <a:r>
              <a:rPr lang="en-US" sz="2000" dirty="0" smtClean="0">
                <a:solidFill>
                  <a:schemeClr val="accent3"/>
                </a:solidFill>
                <a:latin typeface="Cambria" panose="02040503050406030204" pitchFamily="18" charset="0"/>
              </a:rPr>
              <a:t>September through January 2020</a:t>
            </a:r>
          </a:p>
          <a:p>
            <a:pPr marL="465138" lvl="1" indent="-225425">
              <a:spcAft>
                <a:spcPts val="150"/>
              </a:spcAft>
              <a:buSzPct val="80000"/>
              <a:buFont typeface="Wingdings" charset="2"/>
              <a:buChar char="Ø"/>
            </a:pPr>
            <a:r>
              <a:rPr lang="en-US" dirty="0" smtClean="0">
                <a:latin typeface="Cambria" panose="02040503050406030204" pitchFamily="18" charset="0"/>
              </a:rPr>
              <a:t>Vision: Focused Updates</a:t>
            </a:r>
          </a:p>
          <a:p>
            <a:pPr marL="465138" lvl="1" indent="-225425">
              <a:spcAft>
                <a:spcPts val="150"/>
              </a:spcAft>
              <a:buSzPct val="80000"/>
              <a:buFont typeface="Wingdings" charset="2"/>
              <a:buChar char="Ø"/>
            </a:pPr>
            <a:r>
              <a:rPr lang="en-US" dirty="0" smtClean="0">
                <a:latin typeface="Cambria" panose="02040503050406030204" pitchFamily="18" charset="0"/>
              </a:rPr>
              <a:t>EJ &amp; Climate Adaptation</a:t>
            </a:r>
          </a:p>
          <a:p>
            <a:pPr marL="465138" lvl="1" indent="-225425">
              <a:spcAft>
                <a:spcPts val="150"/>
              </a:spcAft>
              <a:buSzPct val="80000"/>
              <a:buFont typeface="Wingdings" charset="2"/>
              <a:buChar char="Ø"/>
            </a:pPr>
            <a:r>
              <a:rPr lang="en-US" dirty="0" smtClean="0">
                <a:latin typeface="Cambria" panose="02040503050406030204" pitchFamily="18" charset="0"/>
              </a:rPr>
              <a:t>Mobility</a:t>
            </a:r>
          </a:p>
          <a:p>
            <a:pPr marL="695325" lvl="1" indent="-238125">
              <a:spcAft>
                <a:spcPts val="150"/>
              </a:spcAft>
              <a:buFont typeface="Arial" panose="020B0604020202020204" pitchFamily="34" charset="0"/>
              <a:buChar char="•"/>
            </a:pPr>
            <a:endParaRPr lang="en-US" sz="1600" dirty="0" smtClean="0">
              <a:latin typeface="Cambria" panose="02040503050406030204" pitchFamily="18" charset="0"/>
            </a:endParaRPr>
          </a:p>
          <a:p>
            <a:pPr marL="238125" indent="-238125">
              <a:spcAft>
                <a:spcPts val="150"/>
              </a:spcAft>
              <a:buFont typeface="Arial" panose="020B0604020202020204" pitchFamily="34" charset="0"/>
              <a:buChar char="•"/>
            </a:pPr>
            <a:r>
              <a:rPr lang="en-US" sz="2000" dirty="0" smtClean="0">
                <a:latin typeface="Cambria" panose="02040503050406030204" pitchFamily="18" charset="0"/>
              </a:rPr>
              <a:t>Public Draft General Plan:  </a:t>
            </a:r>
            <a:r>
              <a:rPr lang="en-US" sz="2000" dirty="0" smtClean="0">
                <a:solidFill>
                  <a:schemeClr val="accent3"/>
                </a:solidFill>
                <a:latin typeface="Cambria" panose="02040503050406030204" pitchFamily="18" charset="0"/>
              </a:rPr>
              <a:t>Spring 2020</a:t>
            </a:r>
            <a:endParaRPr lang="en-US" sz="2000" dirty="0">
              <a:solidFill>
                <a:schemeClr val="accent3"/>
              </a:solidFill>
              <a:latin typeface="Cambria" panose="02040503050406030204" pitchFamily="18" charset="0"/>
            </a:endParaRPr>
          </a:p>
        </p:txBody>
      </p:sp>
      <p:sp>
        <p:nvSpPr>
          <p:cNvPr id="7" name="TextBox 6"/>
          <p:cNvSpPr txBox="1"/>
          <p:nvPr/>
        </p:nvSpPr>
        <p:spPr>
          <a:xfrm>
            <a:off x="8403769" y="1841504"/>
            <a:ext cx="2955469" cy="2195473"/>
          </a:xfrm>
          <a:prstGeom prst="rect">
            <a:avLst/>
          </a:prstGeom>
          <a:noFill/>
        </p:spPr>
        <p:txBody>
          <a:bodyPr wrap="square" rtlCol="0">
            <a:spAutoFit/>
          </a:bodyPr>
          <a:lstStyle/>
          <a:p>
            <a:pPr marL="238125" indent="-238125">
              <a:spcAft>
                <a:spcPts val="1000"/>
              </a:spcAft>
              <a:buFont typeface="Arial" panose="020B0604020202020204" pitchFamily="34" charset="0"/>
              <a:buChar char="•"/>
            </a:pPr>
            <a:r>
              <a:rPr lang="en-US" sz="2000" dirty="0" smtClean="0">
                <a:latin typeface="Cambria" panose="02040503050406030204" pitchFamily="18" charset="0"/>
              </a:rPr>
              <a:t>Initial Study/Negative Declaration</a:t>
            </a:r>
            <a:endParaRPr lang="en-US" sz="2000" dirty="0">
              <a:latin typeface="Cambria" panose="02040503050406030204" pitchFamily="18" charset="0"/>
            </a:endParaRPr>
          </a:p>
          <a:p>
            <a:pPr marL="238125" indent="-238125">
              <a:spcAft>
                <a:spcPts val="1000"/>
              </a:spcAft>
              <a:buFont typeface="Arial" panose="020B0604020202020204" pitchFamily="34" charset="0"/>
              <a:buChar char="•"/>
            </a:pPr>
            <a:r>
              <a:rPr lang="en-US" sz="2000" dirty="0" smtClean="0">
                <a:latin typeface="Cambria" panose="02040503050406030204" pitchFamily="18" charset="0"/>
              </a:rPr>
              <a:t>City Council Hearings: </a:t>
            </a:r>
            <a:r>
              <a:rPr lang="en-US" dirty="0" smtClean="0">
                <a:solidFill>
                  <a:schemeClr val="accent4"/>
                </a:solidFill>
                <a:latin typeface="Cambria" panose="02040503050406030204" pitchFamily="18" charset="0"/>
              </a:rPr>
              <a:t>Late Spring/Summer 2020</a:t>
            </a:r>
            <a:endParaRPr lang="en-US" dirty="0">
              <a:solidFill>
                <a:schemeClr val="accent4"/>
              </a:solidFill>
              <a:latin typeface="Cambria" panose="02040503050406030204" pitchFamily="18" charset="0"/>
            </a:endParaRPr>
          </a:p>
          <a:p>
            <a:pPr marL="238125" indent="-238125">
              <a:spcAft>
                <a:spcPts val="1000"/>
              </a:spcAft>
              <a:buFont typeface="Arial" panose="020B0604020202020204" pitchFamily="34" charset="0"/>
              <a:buChar char="•"/>
            </a:pPr>
            <a:r>
              <a:rPr lang="en-US" sz="2000" dirty="0">
                <a:latin typeface="Cambria" panose="02040503050406030204" pitchFamily="18" charset="0"/>
              </a:rPr>
              <a:t>Final General </a:t>
            </a:r>
            <a:r>
              <a:rPr lang="en-US" sz="2000" dirty="0" smtClean="0">
                <a:latin typeface="Cambria" panose="02040503050406030204" pitchFamily="18" charset="0"/>
              </a:rPr>
              <a:t>Plan </a:t>
            </a:r>
            <a:endParaRPr lang="en-US" sz="2000" dirty="0">
              <a:latin typeface="Cambria" panose="02040503050406030204" pitchFamily="18" charset="0"/>
            </a:endParaRPr>
          </a:p>
        </p:txBody>
      </p:sp>
      <p:sp>
        <p:nvSpPr>
          <p:cNvPr id="14" name="Rectangle 13"/>
          <p:cNvSpPr/>
          <p:nvPr/>
        </p:nvSpPr>
        <p:spPr>
          <a:xfrm>
            <a:off x="8212640" y="-4768"/>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p:cNvSpPr>
            <a:spLocks noGrp="1"/>
          </p:cNvSpPr>
          <p:nvPr>
            <p:ph type="title"/>
          </p:nvPr>
        </p:nvSpPr>
        <p:spPr>
          <a:xfrm>
            <a:off x="0" y="-2375"/>
            <a:ext cx="8935656" cy="1234440"/>
          </a:xfrm>
        </p:spPr>
        <p:txBody>
          <a:bodyPr/>
          <a:lstStyle/>
          <a:p>
            <a:r>
              <a:rPr lang="en-US" dirty="0" smtClean="0"/>
              <a:t>Process</a:t>
            </a:r>
            <a:endParaRPr lang="en-US" dirty="0"/>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2805" y="68333"/>
            <a:ext cx="1717278" cy="1088238"/>
          </a:xfrm>
          <a:prstGeom prst="rect">
            <a:avLst/>
          </a:prstGeom>
        </p:spPr>
      </p:pic>
    </p:spTree>
    <p:extLst>
      <p:ext uri="{BB962C8B-B14F-4D97-AF65-F5344CB8AC3E}">
        <p14:creationId xmlns:p14="http://schemas.microsoft.com/office/powerpoint/2010/main" val="283065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Environmental Justice </a:t>
            </a:r>
            <a:r>
              <a:rPr lang="en-US" dirty="0" smtClean="0"/>
              <a:t>White Paper</a:t>
            </a:r>
            <a:endParaRPr lang="en-US" dirty="0"/>
          </a:p>
        </p:txBody>
      </p:sp>
      <p:sp>
        <p:nvSpPr>
          <p:cNvPr id="4" name="Rectangle 3"/>
          <p:cNvSpPr/>
          <p:nvPr/>
        </p:nvSpPr>
        <p:spPr>
          <a:xfrm>
            <a:off x="4343400" y="1554838"/>
            <a:ext cx="7186612" cy="4739759"/>
          </a:xfrm>
          <a:prstGeom prst="rect">
            <a:avLst/>
          </a:prstGeom>
        </p:spPr>
        <p:txBody>
          <a:bodyPr wrap="square">
            <a:spAutoFit/>
          </a:bodyPr>
          <a:lstStyle/>
          <a:p>
            <a:r>
              <a:rPr lang="en-US" sz="3000" dirty="0">
                <a:solidFill>
                  <a:schemeClr val="bg2">
                    <a:lumMod val="25000"/>
                  </a:schemeClr>
                </a:solidFill>
              </a:rPr>
              <a:t>SB 1000 requires cities to address Environmental Justice (EJ) in their General Plans if they have "disadvantaged </a:t>
            </a:r>
            <a:r>
              <a:rPr lang="en-US" sz="3000" dirty="0" smtClean="0">
                <a:solidFill>
                  <a:schemeClr val="bg2">
                    <a:lumMod val="25000"/>
                  </a:schemeClr>
                </a:solidFill>
              </a:rPr>
              <a:t>communities” or DACs:</a:t>
            </a:r>
          </a:p>
          <a:p>
            <a:r>
              <a:rPr lang="en-US" sz="2600" i="1" dirty="0" smtClean="0">
                <a:solidFill>
                  <a:schemeClr val="bg2">
                    <a:lumMod val="25000"/>
                  </a:schemeClr>
                </a:solidFill>
              </a:rPr>
              <a:t>"</a:t>
            </a:r>
            <a:r>
              <a:rPr lang="en-US" sz="2600" i="1" dirty="0">
                <a:solidFill>
                  <a:schemeClr val="bg2">
                    <a:lumMod val="25000"/>
                  </a:schemeClr>
                </a:solidFill>
              </a:rPr>
              <a:t>An area identified by the California Environmental Protection Agency (</a:t>
            </a:r>
            <a:r>
              <a:rPr lang="en-US" sz="2600" i="1" dirty="0" err="1">
                <a:solidFill>
                  <a:schemeClr val="bg2">
                    <a:lumMod val="25000"/>
                  </a:schemeClr>
                </a:solidFill>
              </a:rPr>
              <a:t>CalEPA</a:t>
            </a:r>
            <a:r>
              <a:rPr lang="en-US" sz="2600" i="1" dirty="0">
                <a:solidFill>
                  <a:schemeClr val="bg2">
                    <a:lumMod val="25000"/>
                  </a:schemeClr>
                </a:solidFill>
              </a:rPr>
              <a:t>) pursuant to Section 39711 of the Health and Safety Code or an area that is a low-income area that is disproportionately affected by environmental pollution and other hazards that can lead to negative health effects, exposure, or environmental degradation."</a:t>
            </a:r>
            <a:endParaRPr lang="en-US" sz="2600" i="1" dirty="0">
              <a:solidFill>
                <a:schemeClr val="bg2">
                  <a:lumMod val="2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22" y="1643930"/>
            <a:ext cx="3524853" cy="4561574"/>
          </a:xfrm>
          <a:prstGeom prst="rect">
            <a:avLst/>
          </a:prstGeom>
          <a:solidFill>
            <a:schemeClr val="bg1"/>
          </a:solidFill>
        </p:spPr>
      </p:pic>
    </p:spTree>
    <p:extLst>
      <p:ext uri="{BB962C8B-B14F-4D97-AF65-F5344CB8AC3E}">
        <p14:creationId xmlns:p14="http://schemas.microsoft.com/office/powerpoint/2010/main" val="40261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763" y="1528927"/>
            <a:ext cx="10165933" cy="4667700"/>
          </a:xfrm>
        </p:spPr>
        <p:txBody>
          <a:bodyPr>
            <a:noAutofit/>
          </a:bodyPr>
          <a:lstStyle/>
          <a:p>
            <a:pPr marL="0" indent="0">
              <a:buNone/>
            </a:pPr>
            <a:r>
              <a:rPr lang="en-US" sz="3000" dirty="0">
                <a:latin typeface="+mn-lt"/>
              </a:rPr>
              <a:t>Each General Plan must address the </a:t>
            </a:r>
            <a:r>
              <a:rPr lang="en-US" sz="3000" dirty="0" smtClean="0">
                <a:latin typeface="+mn-lt"/>
              </a:rPr>
              <a:t>following topics related to environmental justice</a:t>
            </a:r>
            <a:r>
              <a:rPr lang="is-IS" sz="3000" dirty="0" smtClean="0">
                <a:latin typeface="+mn-lt"/>
              </a:rPr>
              <a:t>:</a:t>
            </a:r>
            <a:endParaRPr lang="is-IS" sz="3000" dirty="0">
              <a:latin typeface="+mn-lt"/>
            </a:endParaRPr>
          </a:p>
          <a:p>
            <a:pPr>
              <a:spcBef>
                <a:spcPts val="1200"/>
              </a:spcBef>
              <a:buFont typeface="Wingdings" charset="2"/>
              <a:buChar char="Ø"/>
            </a:pPr>
            <a:r>
              <a:rPr lang="en-US" sz="2600" dirty="0" smtClean="0">
                <a:latin typeface="+mn-lt"/>
              </a:rPr>
              <a:t>Pollution </a:t>
            </a:r>
            <a:r>
              <a:rPr lang="en-US" sz="2600" dirty="0">
                <a:latin typeface="+mn-lt"/>
              </a:rPr>
              <a:t>Exposure and Air Quality</a:t>
            </a:r>
          </a:p>
          <a:p>
            <a:pPr>
              <a:spcBef>
                <a:spcPts val="1200"/>
              </a:spcBef>
              <a:buFont typeface="Wingdings" charset="2"/>
              <a:buChar char="Ø"/>
            </a:pPr>
            <a:r>
              <a:rPr lang="en-US" sz="2600" dirty="0" smtClean="0">
                <a:latin typeface="+mn-lt"/>
              </a:rPr>
              <a:t>Public </a:t>
            </a:r>
            <a:r>
              <a:rPr lang="en-US" sz="2600" dirty="0">
                <a:latin typeface="+mn-lt"/>
              </a:rPr>
              <a:t>Facilities</a:t>
            </a:r>
          </a:p>
          <a:p>
            <a:pPr>
              <a:spcBef>
                <a:spcPts val="1200"/>
              </a:spcBef>
              <a:buFont typeface="Wingdings" charset="2"/>
              <a:buChar char="Ø"/>
            </a:pPr>
            <a:r>
              <a:rPr lang="en-US" sz="2600" dirty="0" smtClean="0">
                <a:latin typeface="+mn-lt"/>
              </a:rPr>
              <a:t>Food </a:t>
            </a:r>
            <a:r>
              <a:rPr lang="en-US" sz="2600" dirty="0">
                <a:latin typeface="+mn-lt"/>
              </a:rPr>
              <a:t>Access</a:t>
            </a:r>
          </a:p>
          <a:p>
            <a:pPr>
              <a:spcBef>
                <a:spcPts val="1200"/>
              </a:spcBef>
              <a:buFont typeface="Wingdings" charset="2"/>
              <a:buChar char="Ø"/>
            </a:pPr>
            <a:r>
              <a:rPr lang="en-US" sz="2600" dirty="0" smtClean="0">
                <a:latin typeface="+mn-lt"/>
              </a:rPr>
              <a:t>Safe </a:t>
            </a:r>
            <a:r>
              <a:rPr lang="en-US" sz="2600" dirty="0">
                <a:latin typeface="+mn-lt"/>
              </a:rPr>
              <a:t>and Sanitary Homes</a:t>
            </a:r>
          </a:p>
          <a:p>
            <a:pPr>
              <a:spcBef>
                <a:spcPts val="1200"/>
              </a:spcBef>
              <a:buFont typeface="Wingdings" charset="2"/>
              <a:buChar char="Ø"/>
            </a:pPr>
            <a:r>
              <a:rPr lang="en-US" sz="2600" dirty="0" smtClean="0">
                <a:latin typeface="+mn-lt"/>
              </a:rPr>
              <a:t>Physical </a:t>
            </a:r>
            <a:r>
              <a:rPr lang="en-US" sz="2600" dirty="0">
                <a:latin typeface="+mn-lt"/>
              </a:rPr>
              <a:t>Activity</a:t>
            </a:r>
          </a:p>
          <a:p>
            <a:pPr>
              <a:spcBef>
                <a:spcPts val="1200"/>
              </a:spcBef>
              <a:buFont typeface="Wingdings" charset="2"/>
              <a:buChar char="Ø"/>
            </a:pPr>
            <a:r>
              <a:rPr lang="en-US" sz="2600" dirty="0" smtClean="0">
                <a:latin typeface="+mn-lt"/>
              </a:rPr>
              <a:t>“</a:t>
            </a:r>
            <a:r>
              <a:rPr lang="en-US" sz="2600" dirty="0">
                <a:latin typeface="+mn-lt"/>
              </a:rPr>
              <a:t>Civil” or Community Engagement</a:t>
            </a:r>
          </a:p>
          <a:p>
            <a:pPr>
              <a:spcBef>
                <a:spcPts val="1200"/>
              </a:spcBef>
              <a:buFont typeface="Wingdings" charset="2"/>
              <a:buChar char="Ø"/>
            </a:pPr>
            <a:r>
              <a:rPr lang="en-US" sz="2600" dirty="0" smtClean="0">
                <a:latin typeface="+mn-lt"/>
              </a:rPr>
              <a:t>Improvements </a:t>
            </a:r>
            <a:r>
              <a:rPr lang="en-US" sz="2600" dirty="0">
                <a:latin typeface="+mn-lt"/>
              </a:rPr>
              <a:t>and Programs </a:t>
            </a:r>
            <a:r>
              <a:rPr lang="en-US" sz="2600" dirty="0" smtClean="0">
                <a:latin typeface="+mn-lt"/>
              </a:rPr>
              <a:t>that </a:t>
            </a:r>
            <a:r>
              <a:rPr lang="en-US" sz="2600" dirty="0">
                <a:latin typeface="+mn-lt"/>
              </a:rPr>
              <a:t>address the needs </a:t>
            </a:r>
            <a:r>
              <a:rPr lang="en-US" sz="2600" dirty="0" smtClean="0">
                <a:latin typeface="+mn-lt"/>
              </a:rPr>
              <a:t>of Disadvantaged Communities</a:t>
            </a:r>
            <a:endParaRPr lang="en-US" sz="2600" dirty="0">
              <a:latin typeface="+mn-lt"/>
            </a:endParaRPr>
          </a:p>
        </p:txBody>
      </p:sp>
      <p:sp>
        <p:nvSpPr>
          <p:cNvPr id="10" name="Title 9">
            <a:extLst>
              <a:ext uri="{FF2B5EF4-FFF2-40B4-BE49-F238E27FC236}">
                <a16:creationId xmlns="" xmlns:a16="http://schemas.microsoft.com/office/drawing/2014/main" id="{559A01AC-ACE0-479F-B6C4-BC26E1E984FF}"/>
              </a:ext>
            </a:extLst>
          </p:cNvPr>
          <p:cNvSpPr>
            <a:spLocks noGrp="1"/>
          </p:cNvSpPr>
          <p:nvPr>
            <p:ph type="title"/>
          </p:nvPr>
        </p:nvSpPr>
        <p:spPr>
          <a:xfrm>
            <a:off x="0" y="-1"/>
            <a:ext cx="8933688" cy="1234440"/>
          </a:xfrm>
        </p:spPr>
        <p:txBody>
          <a:bodyPr/>
          <a:lstStyle/>
          <a:p>
            <a:r>
              <a:rPr lang="en-US" dirty="0" smtClean="0"/>
              <a:t>Environmental Justice Topics</a:t>
            </a:r>
            <a:endParaRPr lang="en-US" dirty="0"/>
          </a:p>
        </p:txBody>
      </p:sp>
    </p:spTree>
    <p:extLst>
      <p:ext uri="{BB962C8B-B14F-4D97-AF65-F5344CB8AC3E}">
        <p14:creationId xmlns:p14="http://schemas.microsoft.com/office/powerpoint/2010/main" val="161527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Disadvantaged Communities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7861"/>
          <a:stretch/>
        </p:blipFill>
        <p:spPr>
          <a:xfrm>
            <a:off x="-518285" y="791803"/>
            <a:ext cx="13240359" cy="7380647"/>
          </a:xfrm>
          <a:prstGeom prst="rect">
            <a:avLst/>
          </a:prstGeom>
        </p:spPr>
      </p:pic>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25099" t="75938" r="59545" b="12083"/>
          <a:stretch/>
        </p:blipFill>
        <p:spPr>
          <a:xfrm>
            <a:off x="9298665" y="1550537"/>
            <a:ext cx="2464710" cy="1485900"/>
          </a:xfrm>
          <a:prstGeom prst="rect">
            <a:avLst/>
          </a:prstGeom>
        </p:spPr>
      </p:pic>
      <p:cxnSp>
        <p:nvCxnSpPr>
          <p:cNvPr id="9" name="Straight Arrow Connector 8"/>
          <p:cNvCxnSpPr/>
          <p:nvPr/>
        </p:nvCxnSpPr>
        <p:spPr>
          <a:xfrm>
            <a:off x="271463" y="2869205"/>
            <a:ext cx="342900" cy="1131295"/>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886169" y="2463303"/>
            <a:ext cx="529886" cy="1146269"/>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00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Population Characteristics</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9804" t="42424" r="9804" b="16835"/>
          <a:stretch/>
        </p:blipFill>
        <p:spPr>
          <a:xfrm>
            <a:off x="2177752" y="1383030"/>
            <a:ext cx="7807920" cy="5120640"/>
          </a:xfrm>
        </p:spPr>
      </p:pic>
    </p:spTree>
    <p:extLst>
      <p:ext uri="{BB962C8B-B14F-4D97-AF65-F5344CB8AC3E}">
        <p14:creationId xmlns:p14="http://schemas.microsoft.com/office/powerpoint/2010/main" val="61334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Pollution Indicators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9736" t="37596" r="9729" b="18849"/>
          <a:stretch/>
        </p:blipFill>
        <p:spPr>
          <a:xfrm>
            <a:off x="2409178" y="1354455"/>
            <a:ext cx="7316495" cy="5120640"/>
          </a:xfrm>
        </p:spPr>
      </p:pic>
    </p:spTree>
    <p:extLst>
      <p:ext uri="{BB962C8B-B14F-4D97-AF65-F5344CB8AC3E}">
        <p14:creationId xmlns:p14="http://schemas.microsoft.com/office/powerpoint/2010/main" val="152301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212640" y="-4768"/>
            <a:ext cx="3974592" cy="1234440"/>
          </a:xfrm>
          <a:prstGeom prst="rect">
            <a:avLst/>
          </a:prstGeom>
          <a:gradFill flip="none" rotWithShape="1">
            <a:gsLst>
              <a:gs pos="0">
                <a:schemeClr val="bg2">
                  <a:lumMod val="50000"/>
                </a:schemeClr>
              </a:gs>
              <a:gs pos="50000">
                <a:schemeClr val="bg2">
                  <a:lumMod val="90000"/>
                </a:schemeClr>
              </a:gs>
              <a:gs pos="100000">
                <a:schemeClr val="bg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p:cNvSpPr>
            <a:spLocks noGrp="1"/>
          </p:cNvSpPr>
          <p:nvPr>
            <p:ph type="title"/>
          </p:nvPr>
        </p:nvSpPr>
        <p:spPr>
          <a:xfrm>
            <a:off x="0" y="-2375"/>
            <a:ext cx="8935656" cy="1234440"/>
          </a:xfrm>
        </p:spPr>
        <p:txBody>
          <a:bodyPr/>
          <a:lstStyle/>
          <a:p>
            <a:r>
              <a:rPr lang="en-US" dirty="0" smtClean="0"/>
              <a:t>Community Input – Focus Area 1</a:t>
            </a: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2805" y="68333"/>
            <a:ext cx="1717278" cy="1088238"/>
          </a:xfrm>
          <a:prstGeom prst="rect">
            <a:avLst/>
          </a:prstGeom>
        </p:spPr>
      </p:pic>
      <p:sp>
        <p:nvSpPr>
          <p:cNvPr id="2" name="Rectangle 1"/>
          <p:cNvSpPr/>
          <p:nvPr/>
        </p:nvSpPr>
        <p:spPr>
          <a:xfrm>
            <a:off x="700087" y="1583501"/>
            <a:ext cx="11990800" cy="5047536"/>
          </a:xfrm>
          <a:prstGeom prst="rect">
            <a:avLst/>
          </a:prstGeom>
        </p:spPr>
        <p:txBody>
          <a:bodyPr wrap="square">
            <a:spAutoFit/>
          </a:bodyPr>
          <a:lstStyle/>
          <a:p>
            <a:r>
              <a:rPr lang="en-US" sz="2400" u="sng" dirty="0" smtClean="0">
                <a:solidFill>
                  <a:schemeClr val="bg2">
                    <a:lumMod val="25000"/>
                  </a:schemeClr>
                </a:solidFill>
              </a:rPr>
              <a:t>Top </a:t>
            </a:r>
            <a:r>
              <a:rPr lang="en-US" sz="2400" u="sng" dirty="0">
                <a:solidFill>
                  <a:schemeClr val="bg2">
                    <a:lumMod val="25000"/>
                  </a:schemeClr>
                </a:solidFill>
              </a:rPr>
              <a:t>concerns for this area:</a:t>
            </a:r>
          </a:p>
          <a:p>
            <a:pPr marL="342900" indent="-342900">
              <a:buFont typeface="Wingdings" charset="2"/>
              <a:buChar char="Ø"/>
            </a:pPr>
            <a:r>
              <a:rPr lang="en-US" sz="2400" dirty="0" smtClean="0">
                <a:solidFill>
                  <a:schemeClr val="bg2">
                    <a:lumMod val="25000"/>
                  </a:schemeClr>
                </a:solidFill>
              </a:rPr>
              <a:t>Lack of community services</a:t>
            </a:r>
          </a:p>
          <a:p>
            <a:pPr marL="342900" indent="-342900">
              <a:buFont typeface="Wingdings" charset="2"/>
              <a:buChar char="Ø"/>
            </a:pPr>
            <a:r>
              <a:rPr lang="en-US" sz="2400" dirty="0" smtClean="0">
                <a:solidFill>
                  <a:schemeClr val="bg2">
                    <a:lumMod val="25000"/>
                  </a:schemeClr>
                </a:solidFill>
              </a:rPr>
              <a:t>Noise</a:t>
            </a:r>
          </a:p>
          <a:p>
            <a:pPr marL="342900" indent="-342900">
              <a:buFont typeface="Wingdings" charset="2"/>
              <a:buChar char="Ø"/>
            </a:pPr>
            <a:r>
              <a:rPr lang="en-US" sz="2400" dirty="0" smtClean="0">
                <a:solidFill>
                  <a:schemeClr val="bg2">
                    <a:lumMod val="25000"/>
                  </a:schemeClr>
                </a:solidFill>
              </a:rPr>
              <a:t>Access to affordable and nutritious food</a:t>
            </a:r>
          </a:p>
          <a:p>
            <a:pPr marL="342900" indent="-342900">
              <a:buFont typeface="Wingdings" charset="2"/>
              <a:buChar char="Ø"/>
            </a:pPr>
            <a:r>
              <a:rPr lang="en-US" sz="2400" dirty="0" smtClean="0">
                <a:solidFill>
                  <a:schemeClr val="bg2">
                    <a:lumMod val="25000"/>
                  </a:schemeClr>
                </a:solidFill>
              </a:rPr>
              <a:t>Need for </a:t>
            </a:r>
            <a:r>
              <a:rPr lang="en-US" sz="2400" dirty="0">
                <a:solidFill>
                  <a:schemeClr val="bg2">
                    <a:lumMod val="25000"/>
                  </a:schemeClr>
                </a:solidFill>
              </a:rPr>
              <a:t>aesthetic improvements</a:t>
            </a:r>
          </a:p>
          <a:p>
            <a:pPr marL="342900" indent="-342900">
              <a:buFont typeface="Wingdings" charset="2"/>
              <a:buChar char="Ø"/>
            </a:pPr>
            <a:r>
              <a:rPr lang="en-US" sz="2400" dirty="0" smtClean="0">
                <a:solidFill>
                  <a:schemeClr val="bg2">
                    <a:lumMod val="25000"/>
                  </a:schemeClr>
                </a:solidFill>
              </a:rPr>
              <a:t>Lack </a:t>
            </a:r>
            <a:r>
              <a:rPr lang="en-US" sz="2400" dirty="0">
                <a:solidFill>
                  <a:schemeClr val="bg2">
                    <a:lumMod val="25000"/>
                  </a:schemeClr>
                </a:solidFill>
              </a:rPr>
              <a:t>of safe and affordable housing</a:t>
            </a:r>
          </a:p>
          <a:p>
            <a:pPr marL="342900" indent="-342900">
              <a:spcAft>
                <a:spcPts val="1200"/>
              </a:spcAft>
              <a:buFont typeface="Wingdings" charset="2"/>
              <a:buChar char="Ø"/>
            </a:pPr>
            <a:r>
              <a:rPr lang="en-US" sz="2400" dirty="0" smtClean="0">
                <a:solidFill>
                  <a:schemeClr val="bg2">
                    <a:lumMod val="25000"/>
                  </a:schemeClr>
                </a:solidFill>
              </a:rPr>
              <a:t>Disparity </a:t>
            </a:r>
            <a:r>
              <a:rPr lang="en-US" sz="2400" dirty="0">
                <a:solidFill>
                  <a:schemeClr val="bg2">
                    <a:lumMod val="25000"/>
                  </a:schemeClr>
                </a:solidFill>
              </a:rPr>
              <a:t>between </a:t>
            </a:r>
            <a:r>
              <a:rPr lang="en-US" sz="2400" dirty="0" smtClean="0">
                <a:solidFill>
                  <a:schemeClr val="bg2">
                    <a:lumMod val="25000"/>
                  </a:schemeClr>
                </a:solidFill>
              </a:rPr>
              <a:t>subareas</a:t>
            </a:r>
            <a:endParaRPr lang="en-US" sz="2400" dirty="0">
              <a:solidFill>
                <a:schemeClr val="bg2">
                  <a:lumMod val="25000"/>
                </a:schemeClr>
              </a:solidFill>
            </a:endParaRPr>
          </a:p>
          <a:p>
            <a:r>
              <a:rPr lang="en-US" sz="2400" u="sng" dirty="0" smtClean="0">
                <a:solidFill>
                  <a:schemeClr val="bg2">
                    <a:lumMod val="25000"/>
                  </a:schemeClr>
                </a:solidFill>
              </a:rPr>
              <a:t>Top </a:t>
            </a:r>
            <a:r>
              <a:rPr lang="en-US" sz="2400" u="sng" dirty="0">
                <a:solidFill>
                  <a:schemeClr val="bg2">
                    <a:lumMod val="25000"/>
                  </a:schemeClr>
                </a:solidFill>
              </a:rPr>
              <a:t>needs for this area:</a:t>
            </a:r>
          </a:p>
          <a:p>
            <a:pPr marL="342900" indent="-342900">
              <a:buFont typeface="Wingdings" charset="2"/>
              <a:buChar char="Ø"/>
            </a:pPr>
            <a:r>
              <a:rPr lang="en-US" sz="2400" dirty="0" smtClean="0">
                <a:solidFill>
                  <a:schemeClr val="bg2">
                    <a:lumMod val="25000"/>
                  </a:schemeClr>
                </a:solidFill>
              </a:rPr>
              <a:t>Public safety</a:t>
            </a:r>
          </a:p>
          <a:p>
            <a:pPr marL="342900" indent="-342900">
              <a:buFont typeface="Wingdings" charset="2"/>
              <a:buChar char="Ø"/>
            </a:pPr>
            <a:r>
              <a:rPr lang="en-US" sz="2400" dirty="0" smtClean="0">
                <a:solidFill>
                  <a:schemeClr val="bg2">
                    <a:lumMod val="25000"/>
                  </a:schemeClr>
                </a:solidFill>
              </a:rPr>
              <a:t>Public </a:t>
            </a:r>
            <a:r>
              <a:rPr lang="en-US" sz="2400" dirty="0">
                <a:solidFill>
                  <a:schemeClr val="bg2">
                    <a:lumMod val="25000"/>
                  </a:schemeClr>
                </a:solidFill>
              </a:rPr>
              <a:t>facilities</a:t>
            </a:r>
          </a:p>
          <a:p>
            <a:pPr marL="342900" indent="-342900">
              <a:buFont typeface="Wingdings" charset="2"/>
              <a:buChar char="Ø"/>
            </a:pPr>
            <a:r>
              <a:rPr lang="en-US" sz="2400" dirty="0" smtClean="0">
                <a:solidFill>
                  <a:schemeClr val="bg2">
                    <a:lumMod val="25000"/>
                  </a:schemeClr>
                </a:solidFill>
              </a:rPr>
              <a:t>Parks </a:t>
            </a:r>
            <a:r>
              <a:rPr lang="en-US" sz="2400" dirty="0">
                <a:solidFill>
                  <a:schemeClr val="bg2">
                    <a:lumMod val="25000"/>
                  </a:schemeClr>
                </a:solidFill>
              </a:rPr>
              <a:t>and recreation</a:t>
            </a:r>
          </a:p>
          <a:p>
            <a:pPr marL="342900" indent="-342900">
              <a:buFont typeface="Wingdings" charset="2"/>
              <a:buChar char="Ø"/>
            </a:pPr>
            <a:r>
              <a:rPr lang="en-US" sz="2400" dirty="0" smtClean="0">
                <a:solidFill>
                  <a:schemeClr val="bg2">
                    <a:lumMod val="25000"/>
                  </a:schemeClr>
                </a:solidFill>
              </a:rPr>
              <a:t>Safe </a:t>
            </a:r>
            <a:r>
              <a:rPr lang="en-US" sz="2400" dirty="0">
                <a:solidFill>
                  <a:schemeClr val="bg2">
                    <a:lumMod val="25000"/>
                  </a:schemeClr>
                </a:solidFill>
              </a:rPr>
              <a:t>and affordable housing</a:t>
            </a:r>
          </a:p>
          <a:p>
            <a:pPr marL="342900" indent="-342900">
              <a:buFont typeface="Wingdings" charset="2"/>
              <a:buChar char="Ø"/>
            </a:pPr>
            <a:r>
              <a:rPr lang="en-US" sz="2400" dirty="0" smtClean="0">
                <a:solidFill>
                  <a:schemeClr val="bg2">
                    <a:lumMod val="25000"/>
                  </a:schemeClr>
                </a:solidFill>
              </a:rPr>
              <a:t>Maintenance </a:t>
            </a:r>
            <a:r>
              <a:rPr lang="en-US" sz="2400" dirty="0">
                <a:solidFill>
                  <a:schemeClr val="bg2">
                    <a:lumMod val="25000"/>
                  </a:schemeClr>
                </a:solidFill>
              </a:rPr>
              <a:t>and </a:t>
            </a:r>
            <a:r>
              <a:rPr lang="en-US" sz="2400" dirty="0" smtClean="0">
                <a:solidFill>
                  <a:schemeClr val="bg2">
                    <a:lumMod val="25000"/>
                  </a:schemeClr>
                </a:solidFill>
              </a:rPr>
              <a:t>renovation</a:t>
            </a:r>
            <a:endParaRPr lang="en-US" sz="2400" dirty="0">
              <a:solidFill>
                <a:schemeClr val="bg2">
                  <a:lumMod val="25000"/>
                </a:schemeClr>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963" t="23668" r="65278" b="39384"/>
          <a:stretch/>
        </p:blipFill>
        <p:spPr>
          <a:xfrm>
            <a:off x="7078811" y="2138320"/>
            <a:ext cx="4598448" cy="2833729"/>
          </a:xfrm>
          <a:prstGeom prst="rect">
            <a:avLst/>
          </a:prstGeom>
        </p:spPr>
      </p:pic>
    </p:spTree>
    <p:extLst>
      <p:ext uri="{BB962C8B-B14F-4D97-AF65-F5344CB8AC3E}">
        <p14:creationId xmlns:p14="http://schemas.microsoft.com/office/powerpoint/2010/main" val="169423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559A01AC-ACE0-479F-B6C4-BC26E1E984FF}"/>
              </a:ext>
            </a:extLst>
          </p:cNvPr>
          <p:cNvSpPr>
            <a:spLocks noGrp="1"/>
          </p:cNvSpPr>
          <p:nvPr>
            <p:ph type="title"/>
          </p:nvPr>
        </p:nvSpPr>
        <p:spPr>
          <a:xfrm>
            <a:off x="0" y="-1"/>
            <a:ext cx="8933688" cy="1234440"/>
          </a:xfrm>
        </p:spPr>
        <p:txBody>
          <a:bodyPr/>
          <a:lstStyle/>
          <a:p>
            <a:r>
              <a:rPr lang="en-US" dirty="0" smtClean="0"/>
              <a:t>General Plan </a:t>
            </a:r>
            <a:r>
              <a:rPr lang="en-US" dirty="0" smtClean="0"/>
              <a:t>Approach</a:t>
            </a:r>
            <a:endParaRPr lang="en-US" dirty="0"/>
          </a:p>
        </p:txBody>
      </p:sp>
      <p:sp>
        <p:nvSpPr>
          <p:cNvPr id="3" name="Content Placeholder 2"/>
          <p:cNvSpPr>
            <a:spLocks noGrp="1"/>
          </p:cNvSpPr>
          <p:nvPr>
            <p:ph idx="1"/>
          </p:nvPr>
        </p:nvSpPr>
        <p:spPr/>
        <p:txBody>
          <a:bodyPr/>
          <a:lstStyle/>
          <a:p>
            <a:endParaRPr lang="en-US"/>
          </a:p>
        </p:txBody>
      </p:sp>
      <p:graphicFrame>
        <p:nvGraphicFramePr>
          <p:cNvPr id="5" name="Content Placeholder 1"/>
          <p:cNvGraphicFramePr>
            <a:graphicFrameLocks/>
          </p:cNvGraphicFramePr>
          <p:nvPr>
            <p:extLst>
              <p:ext uri="{D42A27DB-BD31-4B8C-83A1-F6EECF244321}">
                <p14:modId xmlns:p14="http://schemas.microsoft.com/office/powerpoint/2010/main" val="1885537814"/>
              </p:ext>
            </p:extLst>
          </p:nvPr>
        </p:nvGraphicFramePr>
        <p:xfrm>
          <a:off x="317649" y="968627"/>
          <a:ext cx="11523205" cy="4639629"/>
        </p:xfrm>
        <a:graphic>
          <a:graphicData uri="http://schemas.openxmlformats.org/drawingml/2006/table">
            <a:tbl>
              <a:tblPr firstRow="1" bandRow="1">
                <a:tableStyleId>{5C22544A-7EE6-4342-B048-85BDC9FD1C3A}</a:tableStyleId>
              </a:tblPr>
              <a:tblGrid>
                <a:gridCol w="2128837"/>
                <a:gridCol w="9394368"/>
              </a:tblGrid>
              <a:tr h="494349">
                <a:tc>
                  <a:txBody>
                    <a:bodyPr/>
                    <a:lstStyle/>
                    <a:p>
                      <a:pPr marL="0" marR="0" algn="ctr">
                        <a:spcBef>
                          <a:spcPts val="0"/>
                        </a:spcBef>
                        <a:spcAft>
                          <a:spcPts val="0"/>
                        </a:spcAft>
                      </a:pPr>
                      <a:r>
                        <a:rPr lang="en-US" sz="1800" b="1" dirty="0" smtClean="0">
                          <a:effectLst/>
                          <a:latin typeface="Avenir Next Condensed" charset="0"/>
                          <a:ea typeface="Times New Roman" charset="0"/>
                          <a:cs typeface="Times New Roman" charset="0"/>
                        </a:rPr>
                        <a:t>Topic</a:t>
                      </a:r>
                      <a:endParaRPr lang="en-US" sz="1800" dirty="0">
                        <a:effectLst/>
                        <a:latin typeface="Avenir Next Condensed" charset="0"/>
                        <a:ea typeface="Times New Roman" charset="0"/>
                        <a:cs typeface="Times New Roman" charset="0"/>
                      </a:endParaRPr>
                    </a:p>
                  </a:txBody>
                  <a:tcPr marL="68580" marR="68580" marT="0" marB="0" anchor="ctr"/>
                </a:tc>
                <a:tc>
                  <a:txBody>
                    <a:bodyPr/>
                    <a:lstStyle/>
                    <a:p>
                      <a:pPr marL="0" marR="0" algn="ctr">
                        <a:spcBef>
                          <a:spcPts val="0"/>
                        </a:spcBef>
                        <a:spcAft>
                          <a:spcPts val="0"/>
                        </a:spcAft>
                      </a:pPr>
                      <a:r>
                        <a:rPr lang="en-US" sz="1800" b="1" dirty="0" smtClean="0">
                          <a:effectLst/>
                          <a:latin typeface="Avenir Next Condensed" charset="0"/>
                          <a:ea typeface="Times New Roman" charset="0"/>
                          <a:cs typeface="Times New Roman" charset="0"/>
                        </a:rPr>
                        <a:t>Potential General Plan Policies and Actions</a:t>
                      </a:r>
                      <a:endParaRPr lang="en-US" sz="1800" dirty="0">
                        <a:effectLst/>
                        <a:latin typeface="Avenir Next Condensed" charset="0"/>
                        <a:ea typeface="Times New Roman" charset="0"/>
                        <a:cs typeface="Times New Roman" charset="0"/>
                      </a:endParaRPr>
                    </a:p>
                  </a:txBody>
                  <a:tcPr marL="68580" marR="68580" marT="0" marB="0" anchor="ctr"/>
                </a:tc>
              </a:tr>
              <a:tr h="1940841">
                <a:tc>
                  <a:txBody>
                    <a:bodyPr/>
                    <a:lstStyle/>
                    <a:p>
                      <a:pPr marL="0" marR="0">
                        <a:spcBef>
                          <a:spcPts val="0"/>
                        </a:spcBef>
                        <a:spcAft>
                          <a:spcPts val="0"/>
                        </a:spcAft>
                      </a:pPr>
                      <a:r>
                        <a:rPr lang="en-US" sz="1700" dirty="0">
                          <a:effectLst/>
                          <a:latin typeface="Avenir Next Condensed Medium" charset="0"/>
                          <a:ea typeface="Times New Roman" charset="0"/>
                          <a:cs typeface="Times New Roman" charset="0"/>
                        </a:rPr>
                        <a:t>Land </a:t>
                      </a:r>
                      <a:r>
                        <a:rPr lang="en-US" sz="1700" dirty="0" smtClean="0">
                          <a:effectLst/>
                          <a:latin typeface="Avenir Next Condensed Medium" charset="0"/>
                          <a:ea typeface="Times New Roman" charset="0"/>
                          <a:cs typeface="Times New Roman" charset="0"/>
                        </a:rPr>
                        <a:t>Use and Planning</a:t>
                      </a:r>
                    </a:p>
                    <a:p>
                      <a:pPr marL="0" marR="0">
                        <a:spcBef>
                          <a:spcPts val="0"/>
                        </a:spcBef>
                        <a:spcAft>
                          <a:spcPts val="0"/>
                        </a:spcAft>
                      </a:pPr>
                      <a:r>
                        <a:rPr lang="en-US" sz="1700" dirty="0" smtClean="0">
                          <a:effectLst/>
                          <a:latin typeface="Avenir Next Condensed Medium" charset="0"/>
                          <a:ea typeface="Times New Roman" charset="0"/>
                          <a:cs typeface="Times New Roman" charset="0"/>
                        </a:rPr>
                        <a:t>(Pollution Exposure, Air Quality)</a:t>
                      </a:r>
                      <a:endParaRPr lang="en-US" sz="1700" dirty="0">
                        <a:effectLst/>
                        <a:latin typeface="Avenir Next Condensed" charset="0"/>
                        <a:ea typeface="Times New Roman" charset="0"/>
                        <a:cs typeface="Times New Roman" charset="0"/>
                      </a:endParaRPr>
                    </a:p>
                  </a:txBody>
                  <a:tcPr marL="68580" marR="68580" marT="0" marB="0"/>
                </a:tc>
                <a:tc>
                  <a:txBody>
                    <a:bodyPr/>
                    <a:lstStyle/>
                    <a:p>
                      <a:pPr marL="285750" lvl="0" indent="-285750" algn="l" defTabSz="914400" rtl="0" eaLnBrk="1" latinLnBrk="0" hangingPunct="1">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Require future planning decisions, development, and infrastructure and public projects to consider the effects of planning decisions on the overall health and well-being of the community and its residents, with specific consideration provided regarding disadvantaged populations and communities to ensure equitable distribution of amenities, needed infrastructure, and community services and to avoid concentrations of adverse uses in DACs.</a:t>
                      </a:r>
                    </a:p>
                    <a:p>
                      <a:pPr marL="285750" lvl="0" indent="-285750" algn="l" defTabSz="914400" rtl="0" eaLnBrk="1" latinLnBrk="0" hangingPunct="1">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As part of land use decisions, ensure that environmental justice issues related to potential adverse health impacts associated with land use decisions, including methods to reduce exposure to hazardous materials, industrial activity, vehicle exhaust, other sources of pollution, and excessive noise on residents regardless of age, culture, gender, race, socioeconomic status, or geographic location, are considered and addressed.</a:t>
                      </a:r>
                    </a:p>
                    <a:p>
                      <a:pPr marL="285750" lvl="0" indent="-285750">
                        <a:buFont typeface="Wingdings" charset="2"/>
                        <a:buChar char="Ø"/>
                      </a:pPr>
                      <a:r>
                        <a:rPr lang="en-US" sz="1700" kern="1200" dirty="0" smtClean="0">
                          <a:solidFill>
                            <a:schemeClr val="dk1"/>
                          </a:solidFill>
                          <a:effectLst/>
                          <a:latin typeface="Avenir Next Condensed" charset="0"/>
                          <a:ea typeface="Times New Roman" charset="0"/>
                          <a:cs typeface="Times New Roman" charset="0"/>
                        </a:rPr>
                        <a:t>Locate site entries, parking areas, storage bays, and service areas of buildings to minimize conflicts with adjacent properties, especially residential neighborhoods.</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r>
                        <a:rPr lang="en-US" sz="1700" kern="1200" dirty="0" smtClean="0">
                          <a:solidFill>
                            <a:schemeClr val="dk1"/>
                          </a:solidFill>
                          <a:effectLst/>
                          <a:latin typeface="Avenir Next Condensed" charset="0"/>
                          <a:ea typeface="Times New Roman" charset="0"/>
                          <a:cs typeface="Times New Roman" charset="0"/>
                        </a:rPr>
                        <a:t>Encourage smoke free workplaces, multifamily housing, parks, and other outdoor gathering places to reduce exposure to secondhand smoke. </a:t>
                      </a:r>
                    </a:p>
                    <a:p>
                      <a:pPr marL="285750" marR="0" lvl="0" indent="-285750" algn="l" defTabSz="914400" rtl="0" eaLnBrk="1" fontAlgn="auto" latinLnBrk="0" hangingPunct="1">
                        <a:lnSpc>
                          <a:spcPct val="100000"/>
                        </a:lnSpc>
                        <a:spcBef>
                          <a:spcPts val="0"/>
                        </a:spcBef>
                        <a:spcAft>
                          <a:spcPts val="0"/>
                        </a:spcAft>
                        <a:buClrTx/>
                        <a:buSzTx/>
                        <a:buFont typeface="Wingdings" charset="2"/>
                        <a:buChar char="Ø"/>
                        <a:tabLst/>
                        <a:defRPr/>
                      </a:pPr>
                      <a:r>
                        <a:rPr lang="en-US" sz="1700" kern="1200" dirty="0" smtClean="0">
                          <a:solidFill>
                            <a:schemeClr val="dk1"/>
                          </a:solidFill>
                          <a:effectLst/>
                          <a:latin typeface="Avenir Next Condensed" charset="0"/>
                          <a:ea typeface="Times New Roman" charset="0"/>
                          <a:cs typeface="Times New Roman" charset="0"/>
                        </a:rPr>
                        <a:t>Review all development proposals, planning projects, and infrastructure projects to ensure that potential adverse impacts to disadvantaged communities, such as exposure to pollutants, including toxic air contaminants, and unacceptable levels of noise and vibration are reduced to the extent feasible and that measures to improve quality of life are included. </a:t>
                      </a:r>
                      <a:endParaRPr lang="en-US" sz="1700" kern="1200" dirty="0">
                        <a:solidFill>
                          <a:schemeClr val="dk1"/>
                        </a:solidFill>
                        <a:effectLst/>
                        <a:latin typeface="Avenir Next Condensed" charset="0"/>
                        <a:ea typeface="Times New Roman"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106450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potx" id="{FE35DD5A-B687-4161-B4D9-35484B75A379}" vid="{5DB76398-B2EF-4269-B3B2-C0E4C29F3554}"/>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567D146-4D1C-466E-9A63-FAD8863F0C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2453</Words>
  <Application>Microsoft Macintosh PowerPoint</Application>
  <PresentationFormat>Widescreen</PresentationFormat>
  <Paragraphs>177</Paragraphs>
  <Slides>19</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Avenir Next Condensed</vt:lpstr>
      <vt:lpstr>Avenir Next Condensed Medium</vt:lpstr>
      <vt:lpstr>Book Antiqua</vt:lpstr>
      <vt:lpstr>Cambria</vt:lpstr>
      <vt:lpstr>Times New Roman</vt:lpstr>
      <vt:lpstr>Wingdings</vt:lpstr>
      <vt:lpstr>Arial</vt:lpstr>
      <vt:lpstr>Sales Direction 16X9</vt:lpstr>
      <vt:lpstr>Focused General Plan Update Environmental Justice &amp;  Climate Adaptation</vt:lpstr>
      <vt:lpstr>Process</vt:lpstr>
      <vt:lpstr>Environmental Justice White Paper</vt:lpstr>
      <vt:lpstr>Environmental Justice Topics</vt:lpstr>
      <vt:lpstr>Disadvantaged Communities</vt:lpstr>
      <vt:lpstr>Population Characteristics</vt:lpstr>
      <vt:lpstr>Pollution Indicators</vt:lpstr>
      <vt:lpstr>Community Input – Focus Area 1</vt:lpstr>
      <vt:lpstr>General Plan Approach</vt:lpstr>
      <vt:lpstr>General Plan Approach</vt:lpstr>
      <vt:lpstr>General Plan Approach</vt:lpstr>
      <vt:lpstr>Climate Adaptation White Paper</vt:lpstr>
      <vt:lpstr>Climate Adaptation and Resiliency</vt:lpstr>
      <vt:lpstr>Potential Effects of Climate Change</vt:lpstr>
      <vt:lpstr>Sea Level Rise  BCDC Scenario – Average High Tide</vt:lpstr>
      <vt:lpstr>General Plan Approach</vt:lpstr>
      <vt:lpstr>General Plan Approach</vt:lpstr>
      <vt:lpstr>General Plan Approach</vt:lpstr>
      <vt:lpstr>General Plan Update Schedule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2019-03-28T14:34:15Z</cp:lastPrinted>
  <dcterms:created xsi:type="dcterms:W3CDTF">2017-03-19T15:51:58Z</dcterms:created>
  <dcterms:modified xsi:type="dcterms:W3CDTF">2019-10-22T21:14:24Z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TC034313749991</vt:lpwstr>
  </property>
</Properties>
</file>